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7"/>
  </p:notesMasterIdLst>
  <p:sldIdLst>
    <p:sldId id="277" r:id="rId2"/>
    <p:sldId id="342" r:id="rId3"/>
    <p:sldId id="422" r:id="rId4"/>
    <p:sldId id="423" r:id="rId5"/>
    <p:sldId id="424" r:id="rId6"/>
    <p:sldId id="425" r:id="rId7"/>
    <p:sldId id="426" r:id="rId8"/>
    <p:sldId id="427" r:id="rId9"/>
    <p:sldId id="428" r:id="rId10"/>
    <p:sldId id="429" r:id="rId11"/>
    <p:sldId id="430" r:id="rId12"/>
    <p:sldId id="431" r:id="rId13"/>
    <p:sldId id="432" r:id="rId14"/>
    <p:sldId id="433" r:id="rId15"/>
    <p:sldId id="434" r:id="rId16"/>
    <p:sldId id="435" r:id="rId17"/>
    <p:sldId id="436" r:id="rId18"/>
    <p:sldId id="437" r:id="rId19"/>
    <p:sldId id="438" r:id="rId20"/>
    <p:sldId id="440" r:id="rId21"/>
    <p:sldId id="441" r:id="rId22"/>
    <p:sldId id="442" r:id="rId23"/>
    <p:sldId id="443" r:id="rId24"/>
    <p:sldId id="445" r:id="rId25"/>
    <p:sldId id="446" r:id="rId26"/>
    <p:sldId id="447" r:id="rId27"/>
    <p:sldId id="448" r:id="rId28"/>
    <p:sldId id="449" r:id="rId29"/>
    <p:sldId id="450" r:id="rId30"/>
    <p:sldId id="451" r:id="rId31"/>
    <p:sldId id="461" r:id="rId32"/>
    <p:sldId id="462" r:id="rId33"/>
    <p:sldId id="463" r:id="rId34"/>
    <p:sldId id="464" r:id="rId35"/>
    <p:sldId id="467" r:id="rId36"/>
    <p:sldId id="468" r:id="rId37"/>
    <p:sldId id="470" r:id="rId38"/>
    <p:sldId id="471" r:id="rId39"/>
    <p:sldId id="472" r:id="rId40"/>
    <p:sldId id="474" r:id="rId41"/>
    <p:sldId id="475" r:id="rId42"/>
    <p:sldId id="476" r:id="rId43"/>
    <p:sldId id="480" r:id="rId44"/>
    <p:sldId id="481" r:id="rId45"/>
    <p:sldId id="483" r:id="rId46"/>
    <p:sldId id="486" r:id="rId47"/>
    <p:sldId id="489" r:id="rId48"/>
    <p:sldId id="490" r:id="rId49"/>
    <p:sldId id="491" r:id="rId50"/>
    <p:sldId id="492" r:id="rId51"/>
    <p:sldId id="493" r:id="rId52"/>
    <p:sldId id="494" r:id="rId53"/>
    <p:sldId id="495" r:id="rId54"/>
    <p:sldId id="496" r:id="rId55"/>
    <p:sldId id="498" r:id="rId56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98AF6BFE-0EF2-4CCE-B5CB-FBC682E90312}">
          <p14:sldIdLst>
            <p14:sldId id="277"/>
            <p14:sldId id="342"/>
            <p14:sldId id="422"/>
            <p14:sldId id="423"/>
            <p14:sldId id="424"/>
            <p14:sldId id="425"/>
            <p14:sldId id="426"/>
            <p14:sldId id="427"/>
            <p14:sldId id="428"/>
            <p14:sldId id="429"/>
            <p14:sldId id="430"/>
            <p14:sldId id="431"/>
            <p14:sldId id="432"/>
            <p14:sldId id="433"/>
            <p14:sldId id="434"/>
            <p14:sldId id="435"/>
            <p14:sldId id="436"/>
            <p14:sldId id="437"/>
            <p14:sldId id="438"/>
            <p14:sldId id="440"/>
            <p14:sldId id="441"/>
            <p14:sldId id="442"/>
            <p14:sldId id="443"/>
            <p14:sldId id="445"/>
            <p14:sldId id="446"/>
            <p14:sldId id="447"/>
            <p14:sldId id="448"/>
            <p14:sldId id="449"/>
            <p14:sldId id="450"/>
            <p14:sldId id="451"/>
            <p14:sldId id="461"/>
            <p14:sldId id="462"/>
            <p14:sldId id="463"/>
            <p14:sldId id="464"/>
            <p14:sldId id="467"/>
            <p14:sldId id="468"/>
            <p14:sldId id="470"/>
            <p14:sldId id="471"/>
            <p14:sldId id="472"/>
            <p14:sldId id="474"/>
            <p14:sldId id="475"/>
            <p14:sldId id="476"/>
            <p14:sldId id="480"/>
            <p14:sldId id="481"/>
            <p14:sldId id="483"/>
            <p14:sldId id="486"/>
            <p14:sldId id="489"/>
            <p14:sldId id="490"/>
            <p14:sldId id="491"/>
            <p14:sldId id="492"/>
            <p14:sldId id="493"/>
            <p14:sldId id="494"/>
            <p14:sldId id="495"/>
            <p14:sldId id="496"/>
            <p14:sldId id="498"/>
          </p14:sldIdLst>
        </p14:section>
        <p14:section name="Sección sin título" id="{F5561145-AB93-434B-B172-35D4FCB2A9FB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70C3"/>
    <a:srgbClr val="0192FF"/>
    <a:srgbClr val="3446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47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1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602C68-81D5-42E6-AF1A-88679C399255}" type="datetimeFigureOut">
              <a:rPr lang="es-CL" smtClean="0"/>
              <a:pPr/>
              <a:t>17-12-2015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54B6A8-DCE3-4D31-8F2F-338182BBFA44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24402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F07A6D-38A4-49B3-BA07-00344F4D6736}" type="slidenum">
              <a:rPr lang="ja-JP" altLang="en-US"/>
              <a:pPr/>
              <a:t>3</a:t>
            </a:fld>
            <a:endParaRPr lang="en-US" altLang="ja-JP"/>
          </a:p>
        </p:txBody>
      </p:sp>
      <p:sp>
        <p:nvSpPr>
          <p:cNvPr id="1273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73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A88CBE-8EA8-4C06-AAB1-4FA3CDB79396}" type="slidenum">
              <a:rPr lang="ja-JP" altLang="en-US"/>
              <a:pPr/>
              <a:t>22</a:t>
            </a:fld>
            <a:endParaRPr lang="en-US" altLang="ja-JP"/>
          </a:p>
        </p:txBody>
      </p:sp>
      <p:sp>
        <p:nvSpPr>
          <p:cNvPr id="1867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1867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151" y="4342534"/>
            <a:ext cx="5487699" cy="4115955"/>
          </a:xfrm>
        </p:spPr>
        <p:txBody>
          <a:bodyPr/>
          <a:lstStyle/>
          <a:p>
            <a:r>
              <a:rPr lang="es-MX"/>
              <a:t>Accesos a sala de maquinas y a plataforma superior. </a:t>
            </a:r>
            <a:endParaRPr lang="es-E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AA6385-F428-431B-B2DE-FF755DF4E226}" type="slidenum">
              <a:rPr lang="ja-JP" altLang="en-US"/>
              <a:pPr/>
              <a:t>24</a:t>
            </a:fld>
            <a:endParaRPr lang="en-US" altLang="ja-JP"/>
          </a:p>
        </p:txBody>
      </p:sp>
      <p:sp>
        <p:nvSpPr>
          <p:cNvPr id="1901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0" y="685512"/>
            <a:ext cx="5145124" cy="3430443"/>
          </a:xfrm>
          <a:ln/>
        </p:spPr>
      </p:sp>
      <p:sp>
        <p:nvSpPr>
          <p:cNvPr id="1901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151" y="4342534"/>
            <a:ext cx="5487699" cy="4115955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1AEB3A-E4F9-453D-9CBC-F3E778BF1E9F}" type="slidenum">
              <a:rPr lang="ja-JP" altLang="en-US"/>
              <a:pPr/>
              <a:t>25</a:t>
            </a:fld>
            <a:endParaRPr lang="en-US" altLang="ja-JP"/>
          </a:p>
        </p:txBody>
      </p:sp>
      <p:sp>
        <p:nvSpPr>
          <p:cNvPr id="1903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1903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151" y="4342534"/>
            <a:ext cx="5487699" cy="4115955"/>
          </a:xfrm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C679D5-D324-406C-AAA3-6E374D38F569}" type="slidenum">
              <a:rPr lang="ja-JP" altLang="en-US"/>
              <a:pPr/>
              <a:t>27</a:t>
            </a:fld>
            <a:endParaRPr lang="en-US" altLang="ja-JP"/>
          </a:p>
        </p:txBody>
      </p:sp>
      <p:sp>
        <p:nvSpPr>
          <p:cNvPr id="1273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73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0C623E-8BE7-49E2-B2E8-8B22C2D63A55}" type="slidenum">
              <a:rPr lang="ja-JP" altLang="en-US"/>
              <a:pPr/>
              <a:t>28</a:t>
            </a:fld>
            <a:endParaRPr lang="en-US" altLang="ja-JP"/>
          </a:p>
        </p:txBody>
      </p:sp>
      <p:sp>
        <p:nvSpPr>
          <p:cNvPr id="168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1680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151" y="4342534"/>
            <a:ext cx="5487699" cy="4115955"/>
          </a:xfrm>
        </p:spPr>
        <p:txBody>
          <a:bodyPr/>
          <a:lstStyle/>
          <a:p>
            <a:endParaRPr lang="es-ES"/>
          </a:p>
          <a:p>
            <a:endParaRPr lang="es-E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8C9287-261C-405F-948F-D09A08B7227E}" type="slidenum">
              <a:rPr lang="ja-JP" altLang="en-US"/>
              <a:pPr/>
              <a:t>31</a:t>
            </a:fld>
            <a:endParaRPr lang="en-US" altLang="ja-JP"/>
          </a:p>
        </p:txBody>
      </p:sp>
      <p:sp>
        <p:nvSpPr>
          <p:cNvPr id="1699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1" y="685512"/>
            <a:ext cx="5148371" cy="3431886"/>
          </a:xfrm>
          <a:ln/>
        </p:spPr>
      </p:sp>
      <p:sp>
        <p:nvSpPr>
          <p:cNvPr id="1699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0B6BC8-D928-491F-81BF-E6D0624466EE}" type="slidenum">
              <a:rPr lang="ja-JP" altLang="en-US"/>
              <a:pPr/>
              <a:t>32</a:t>
            </a:fld>
            <a:endParaRPr lang="en-US" altLang="ja-JP"/>
          </a:p>
        </p:txBody>
      </p:sp>
      <p:sp>
        <p:nvSpPr>
          <p:cNvPr id="1701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6763" cy="3432175"/>
          </a:xfrm>
          <a:ln/>
        </p:spPr>
      </p:sp>
      <p:sp>
        <p:nvSpPr>
          <p:cNvPr id="1701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C2E1C8-6363-4271-8B47-B9671EB013DF}" type="slidenum">
              <a:rPr lang="ja-JP" altLang="en-US"/>
              <a:pPr/>
              <a:t>34</a:t>
            </a:fld>
            <a:endParaRPr lang="en-US" altLang="ja-JP"/>
          </a:p>
        </p:txBody>
      </p:sp>
      <p:sp>
        <p:nvSpPr>
          <p:cNvPr id="171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1" y="685512"/>
            <a:ext cx="5148371" cy="3431886"/>
          </a:xfrm>
          <a:ln/>
        </p:spPr>
      </p:sp>
      <p:sp>
        <p:nvSpPr>
          <p:cNvPr id="1717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54B6A8-DCE3-4D31-8F2F-338182BBFA44}" type="slidenum">
              <a:rPr lang="es-CL" smtClean="0"/>
              <a:pPr/>
              <a:t>36</a:t>
            </a:fld>
            <a:endParaRPr lang="es-C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3BE0D7-4313-4577-8709-2A4F68414366}" type="slidenum">
              <a:rPr lang="ja-JP" altLang="en-US"/>
              <a:pPr/>
              <a:t>39</a:t>
            </a:fld>
            <a:endParaRPr lang="en-US" altLang="ja-JP"/>
          </a:p>
        </p:txBody>
      </p:sp>
      <p:sp>
        <p:nvSpPr>
          <p:cNvPr id="1758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1758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151" y="4342534"/>
            <a:ext cx="5487699" cy="4115955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E9567C-339F-49CC-9B96-D3BD552D9A5A}" type="slidenum">
              <a:rPr lang="ja-JP" altLang="en-US"/>
              <a:pPr/>
              <a:t>4</a:t>
            </a:fld>
            <a:endParaRPr lang="en-US" altLang="ja-JP"/>
          </a:p>
        </p:txBody>
      </p:sp>
      <p:sp>
        <p:nvSpPr>
          <p:cNvPr id="1273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73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A07ECB-DA7A-49D4-B16C-EC00DDFE9C1D}" type="slidenum">
              <a:rPr lang="ja-JP" altLang="en-US"/>
              <a:pPr/>
              <a:t>40</a:t>
            </a:fld>
            <a:endParaRPr lang="en-US" altLang="ja-JP"/>
          </a:p>
        </p:txBody>
      </p:sp>
      <p:sp>
        <p:nvSpPr>
          <p:cNvPr id="176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1764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151" y="4342534"/>
            <a:ext cx="5487699" cy="4115955"/>
          </a:xfrm>
        </p:spPr>
        <p:txBody>
          <a:bodyPr/>
          <a:lstStyle/>
          <a:p>
            <a:r>
              <a:rPr lang="es-CL"/>
              <a:t>Antes de operar la EXCAVADORA PC - 5500, camine alrededor de esta, comenzando preferentemente por el lugar donde abordara el equipo, de tal manera de terminar en el mismo lugar donde comenzó.</a:t>
            </a:r>
            <a:endParaRPr lang="es-E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68F894-E0D6-4133-B51C-353B2C11DCCE}" type="slidenum">
              <a:rPr lang="ja-JP" altLang="en-US"/>
              <a:pPr/>
              <a:t>43</a:t>
            </a:fld>
            <a:endParaRPr lang="en-US" altLang="ja-JP"/>
          </a:p>
        </p:txBody>
      </p:sp>
      <p:sp>
        <p:nvSpPr>
          <p:cNvPr id="1787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1787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670E4C-9C47-4637-95E4-460F1734DA85}" type="slidenum">
              <a:rPr lang="ja-JP" altLang="en-US"/>
              <a:pPr/>
              <a:t>44</a:t>
            </a:fld>
            <a:endParaRPr lang="en-US" altLang="ja-JP"/>
          </a:p>
        </p:txBody>
      </p:sp>
      <p:sp>
        <p:nvSpPr>
          <p:cNvPr id="198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198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151" y="4342534"/>
            <a:ext cx="5487699" cy="4115955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4E72C4-371E-4D89-9CB3-9C4B89E0FFC1}" type="slidenum">
              <a:rPr lang="ja-JP" altLang="en-US"/>
              <a:pPr/>
              <a:t>47</a:t>
            </a:fld>
            <a:endParaRPr lang="en-US" altLang="ja-JP"/>
          </a:p>
        </p:txBody>
      </p:sp>
      <p:sp>
        <p:nvSpPr>
          <p:cNvPr id="197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3587" cy="3430588"/>
          </a:xfrm>
          <a:ln/>
        </p:spPr>
      </p:sp>
      <p:sp>
        <p:nvSpPr>
          <p:cNvPr id="197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151" y="4342534"/>
            <a:ext cx="5487699" cy="4115955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956F0B-93B2-4900-8055-7669F848BFE2}" type="slidenum">
              <a:rPr lang="ja-JP" altLang="en-US"/>
              <a:pPr/>
              <a:t>48</a:t>
            </a:fld>
            <a:endParaRPr lang="en-US" altLang="ja-JP"/>
          </a:p>
        </p:txBody>
      </p:sp>
      <p:sp>
        <p:nvSpPr>
          <p:cNvPr id="197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197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151" y="4342534"/>
            <a:ext cx="5487699" cy="4115955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1459B0-ACE5-4993-8024-22CF5F5114EA}" type="slidenum">
              <a:rPr lang="ja-JP" altLang="en-US"/>
              <a:pPr/>
              <a:t>54</a:t>
            </a:fld>
            <a:endParaRPr lang="en-US" altLang="ja-JP"/>
          </a:p>
        </p:txBody>
      </p:sp>
      <p:sp>
        <p:nvSpPr>
          <p:cNvPr id="1873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0" y="685512"/>
            <a:ext cx="5145124" cy="3430443"/>
          </a:xfrm>
          <a:ln/>
        </p:spPr>
      </p:sp>
      <p:sp>
        <p:nvSpPr>
          <p:cNvPr id="1873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151" y="4342534"/>
            <a:ext cx="5487699" cy="4115955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4F4B0D-AF3A-4E3A-9637-A502B7C66900}" type="slidenum">
              <a:rPr lang="ja-JP" altLang="en-US"/>
              <a:pPr/>
              <a:t>55</a:t>
            </a:fld>
            <a:endParaRPr lang="en-US" altLang="ja-JP"/>
          </a:p>
        </p:txBody>
      </p:sp>
      <p:sp>
        <p:nvSpPr>
          <p:cNvPr id="198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0" y="685512"/>
            <a:ext cx="5145124" cy="3430443"/>
          </a:xfrm>
          <a:ln/>
        </p:spPr>
      </p:sp>
      <p:sp>
        <p:nvSpPr>
          <p:cNvPr id="198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151" y="4342534"/>
            <a:ext cx="5487699" cy="4115955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D30635-CB7A-48B4-8AB5-AD7DC0755B2B}" type="slidenum">
              <a:rPr lang="ja-JP" altLang="en-US"/>
              <a:pPr/>
              <a:t>5</a:t>
            </a:fld>
            <a:endParaRPr lang="en-US" altLang="ja-JP"/>
          </a:p>
        </p:txBody>
      </p:sp>
      <p:sp>
        <p:nvSpPr>
          <p:cNvPr id="167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0" y="685512"/>
            <a:ext cx="5145124" cy="3430443"/>
          </a:xfrm>
          <a:ln/>
        </p:spPr>
      </p:sp>
      <p:sp>
        <p:nvSpPr>
          <p:cNvPr id="1678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151" y="4342534"/>
            <a:ext cx="5487699" cy="4115955"/>
          </a:xfrm>
        </p:spPr>
        <p:txBody>
          <a:bodyPr/>
          <a:lstStyle/>
          <a:p>
            <a:r>
              <a:rPr lang="es-MX"/>
              <a:t>Usted comenzara a conocer el capitulo de familiarización de la excavadora hidráulica PC 5500,nuestra primera recomendación es, conocer y respetar todas las normas de seguridad y procedimientos aplicables en cada compañía.</a:t>
            </a:r>
            <a:endParaRPr lang="es-C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D62F42-E14C-45E0-B242-AB8027325619}" type="slidenum">
              <a:rPr lang="ja-JP" altLang="en-US"/>
              <a:pPr/>
              <a:t>6</a:t>
            </a:fld>
            <a:endParaRPr lang="en-US" altLang="ja-JP"/>
          </a:p>
        </p:txBody>
      </p:sp>
      <p:sp>
        <p:nvSpPr>
          <p:cNvPr id="168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0" y="685512"/>
            <a:ext cx="5145124" cy="3430443"/>
          </a:xfrm>
          <a:ln/>
        </p:spPr>
      </p:sp>
      <p:sp>
        <p:nvSpPr>
          <p:cNvPr id="1680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151" y="4342534"/>
            <a:ext cx="5487699" cy="4115955"/>
          </a:xfrm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EA0CCB-6ED0-4F1E-99FC-5A150F726335}" type="slidenum">
              <a:rPr lang="ja-JP" altLang="en-US"/>
              <a:pPr/>
              <a:t>9</a:t>
            </a:fld>
            <a:endParaRPr lang="en-US" altLang="ja-JP"/>
          </a:p>
        </p:txBody>
      </p:sp>
      <p:sp>
        <p:nvSpPr>
          <p:cNvPr id="1687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1687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151" y="4342534"/>
            <a:ext cx="5487699" cy="4115955"/>
          </a:xfrm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E023E-1C0B-4E87-B20F-DEED985AF1BA}" type="slidenum">
              <a:rPr lang="ja-JP" altLang="en-US"/>
              <a:pPr/>
              <a:t>11</a:t>
            </a:fld>
            <a:endParaRPr lang="en-US" altLang="ja-JP"/>
          </a:p>
        </p:txBody>
      </p:sp>
      <p:sp>
        <p:nvSpPr>
          <p:cNvPr id="1694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1694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151" y="4342534"/>
            <a:ext cx="5487699" cy="4115955"/>
          </a:xfrm>
        </p:spPr>
        <p:txBody>
          <a:bodyPr/>
          <a:lstStyle/>
          <a:p>
            <a:r>
              <a:rPr lang="es-MX"/>
              <a:t>El equipo puede equiparse con diferentes opciones de balde dependiendo de la aplicación.</a:t>
            </a:r>
            <a:endParaRPr lang="es-E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D017CC-1D99-4146-8182-07A2AB33F535}" type="slidenum">
              <a:rPr lang="ja-JP" altLang="en-US"/>
              <a:pPr/>
              <a:t>15</a:t>
            </a:fld>
            <a:endParaRPr lang="en-US" altLang="ja-JP"/>
          </a:p>
        </p:txBody>
      </p:sp>
      <p:sp>
        <p:nvSpPr>
          <p:cNvPr id="1909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0" y="685512"/>
            <a:ext cx="5145124" cy="3430443"/>
          </a:xfrm>
          <a:ln/>
        </p:spPr>
      </p:sp>
      <p:sp>
        <p:nvSpPr>
          <p:cNvPr id="1909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077" y="4342534"/>
            <a:ext cx="5029849" cy="4115955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BB4AD8-A572-4AAF-B144-AFFA8695EEC0}" type="slidenum">
              <a:rPr lang="ja-JP" altLang="en-US"/>
              <a:pPr/>
              <a:t>16</a:t>
            </a:fld>
            <a:endParaRPr lang="en-US" altLang="ja-JP"/>
          </a:p>
        </p:txBody>
      </p:sp>
      <p:sp>
        <p:nvSpPr>
          <p:cNvPr id="1911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0" y="685512"/>
            <a:ext cx="5145124" cy="3430443"/>
          </a:xfrm>
          <a:ln/>
        </p:spPr>
      </p:sp>
      <p:sp>
        <p:nvSpPr>
          <p:cNvPr id="1911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151" y="4342534"/>
            <a:ext cx="5487699" cy="4115955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4DB123-081B-483B-9B43-F4351139A6B8}" type="slidenum">
              <a:rPr lang="ja-JP" altLang="en-US"/>
              <a:pPr/>
              <a:t>17</a:t>
            </a:fld>
            <a:endParaRPr lang="en-US" altLang="ja-JP"/>
          </a:p>
        </p:txBody>
      </p:sp>
      <p:sp>
        <p:nvSpPr>
          <p:cNvPr id="1690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1690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151" y="4342534"/>
            <a:ext cx="5487699" cy="4115955"/>
          </a:xfrm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6BC9-E16E-46E7-82AD-E4B694A03568}" type="datetimeFigureOut">
              <a:rPr lang="es-CL" smtClean="0"/>
              <a:pPr/>
              <a:t>17-12-2015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4AB7D4F-3386-449B-8C09-AFCE81BD5A0B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6BC9-E16E-46E7-82AD-E4B694A03568}" type="datetimeFigureOut">
              <a:rPr lang="es-CL" smtClean="0"/>
              <a:pPr/>
              <a:t>17-12-2015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B7D4F-3386-449B-8C09-AFCE81BD5A0B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6BC9-E16E-46E7-82AD-E4B694A03568}" type="datetimeFigureOut">
              <a:rPr lang="es-CL" smtClean="0"/>
              <a:pPr/>
              <a:t>17-12-2015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B7D4F-3386-449B-8C09-AFCE81BD5A0B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C0C0C0"/>
          </a:solidFill>
          <a:ln w="9525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ja-JP" alt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88913"/>
            <a:ext cx="9144000" cy="1470025"/>
          </a:xfrm>
        </p:spPr>
        <p:txBody>
          <a:bodyPr lIns="91440" tIns="45720" rIns="91440" bIns="45720"/>
          <a:lstStyle>
            <a:lvl1pPr algn="ctr">
              <a:defRPr sz="4400"/>
            </a:lvl1pPr>
          </a:lstStyle>
          <a:p>
            <a:r>
              <a:rPr lang="en-US" altLang="ja-JP"/>
              <a:t>Click to edit Master title style</a:t>
            </a:r>
          </a:p>
        </p:txBody>
      </p:sp>
      <p:pic>
        <p:nvPicPr>
          <p:cNvPr id="5131" name="Picture 11" descr="white komatsu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53400" y="6581775"/>
            <a:ext cx="971550" cy="247650"/>
          </a:xfrm>
          <a:prstGeom prst="rect">
            <a:avLst/>
          </a:prstGeom>
          <a:noFill/>
        </p:spPr>
      </p:pic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3276600" y="6553200"/>
            <a:ext cx="2286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 altLang="ja-JP" sz="1400">
                <a:solidFill>
                  <a:schemeClr val="accent2"/>
                </a:solidFill>
              </a:rPr>
              <a:t>Sept - 08</a:t>
            </a:r>
          </a:p>
        </p:txBody>
      </p:sp>
      <p:pic>
        <p:nvPicPr>
          <p:cNvPr id="5134" name="Picture 14" descr="ArrowNext">
            <a:hlinkClick r:id="" action="ppaction://hlinkshowjump?jump=nextslide" highlightClick="1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04150" y="6584950"/>
            <a:ext cx="239713" cy="239713"/>
          </a:xfrm>
          <a:prstGeom prst="rect">
            <a:avLst/>
          </a:prstGeom>
          <a:noFill/>
        </p:spPr>
      </p:pic>
      <p:pic>
        <p:nvPicPr>
          <p:cNvPr id="5135" name="Picture 15" descr="ArrowPrev">
            <a:hlinkClick r:id="" action="ppaction://hlinkshowjump?jump=previousslide" highlightClick="1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99350" y="6584950"/>
            <a:ext cx="239713" cy="239713"/>
          </a:xfrm>
          <a:prstGeom prst="rect">
            <a:avLst/>
          </a:prstGeom>
          <a:noFill/>
        </p:spPr>
      </p:pic>
      <p:sp>
        <p:nvSpPr>
          <p:cNvPr id="5139" name="Text Box 19"/>
          <p:cNvSpPr txBox="1">
            <a:spLocks noChangeArrowheads="1"/>
          </p:cNvSpPr>
          <p:nvPr userDrawn="1"/>
        </p:nvSpPr>
        <p:spPr bwMode="auto">
          <a:xfrm>
            <a:off x="539750" y="6553200"/>
            <a:ext cx="86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 altLang="ja-JP" sz="1400">
                <a:solidFill>
                  <a:schemeClr val="accent2"/>
                </a:solidFill>
              </a:rPr>
              <a:t>Introducción PC 5500</a:t>
            </a:r>
          </a:p>
        </p:txBody>
      </p:sp>
      <p:sp>
        <p:nvSpPr>
          <p:cNvPr id="1270807" name="Text Box 2071"/>
          <p:cNvSpPr txBox="1">
            <a:spLocks noChangeArrowheads="1"/>
          </p:cNvSpPr>
          <p:nvPr userDrawn="1"/>
        </p:nvSpPr>
        <p:spPr bwMode="auto">
          <a:xfrm>
            <a:off x="179388" y="5592763"/>
            <a:ext cx="4105275" cy="1004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CL" b="1" i="1">
                <a:solidFill>
                  <a:srgbClr val="2E1C98"/>
                </a:solidFill>
              </a:rPr>
              <a:t>Komatsu Cummins Chile Ltda.</a:t>
            </a:r>
          </a:p>
          <a:p>
            <a:pPr algn="ctr">
              <a:spcBef>
                <a:spcPct val="50000"/>
              </a:spcBef>
            </a:pPr>
            <a:r>
              <a:rPr lang="es-CL" sz="1400" b="1" i="1">
                <a:solidFill>
                  <a:srgbClr val="2E1C98"/>
                </a:solidFill>
              </a:rPr>
              <a:t>Departamento de Entrenamiento</a:t>
            </a:r>
          </a:p>
          <a:p>
            <a:pPr algn="ctr">
              <a:spcBef>
                <a:spcPct val="50000"/>
              </a:spcBef>
            </a:pPr>
            <a:r>
              <a:rPr lang="es-CL" sz="1400" b="1" i="1">
                <a:solidFill>
                  <a:srgbClr val="2E1C98"/>
                </a:solidFill>
              </a:rPr>
              <a:t>PSG</a:t>
            </a:r>
            <a:endParaRPr lang="es-ES" sz="1400" b="1" i="1">
              <a:solidFill>
                <a:srgbClr val="2E1C98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C0C0C0"/>
          </a:solidFill>
          <a:ln w="9525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ja-JP" altLang="en-US" sz="1800">
              <a:solidFill>
                <a:schemeClr val="tx1"/>
              </a:solidFill>
            </a:endParaRPr>
          </a:p>
        </p:txBody>
      </p:sp>
      <p:pic>
        <p:nvPicPr>
          <p:cNvPr id="5131" name="Picture 11" descr="white komatsu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53400" y="6581775"/>
            <a:ext cx="971550" cy="247650"/>
          </a:xfrm>
          <a:prstGeom prst="rect">
            <a:avLst/>
          </a:prstGeom>
          <a:noFill/>
        </p:spPr>
      </p:pic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3276600" y="6553200"/>
            <a:ext cx="2286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 altLang="ja-JP" sz="1400"/>
              <a:t>Octubre 2006</a:t>
            </a:r>
            <a:endParaRPr lang="ja-JP" altLang="en-US" sz="1400"/>
          </a:p>
        </p:txBody>
      </p:sp>
      <p:sp>
        <p:nvSpPr>
          <p:cNvPr id="5139" name="Text Box 19"/>
          <p:cNvSpPr txBox="1">
            <a:spLocks noChangeArrowheads="1"/>
          </p:cNvSpPr>
          <p:nvPr userDrawn="1"/>
        </p:nvSpPr>
        <p:spPr bwMode="auto">
          <a:xfrm>
            <a:off x="107950" y="6524625"/>
            <a:ext cx="2520950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r>
              <a:rPr lang="en-US" altLang="ja-JP" sz="1400"/>
              <a:t>Familiarización del Equipo</a:t>
            </a:r>
          </a:p>
        </p:txBody>
      </p:sp>
      <p:sp>
        <p:nvSpPr>
          <p:cNvPr id="1270809" name="Rectangle 2073"/>
          <p:cNvSpPr>
            <a:spLocks noChangeArrowheads="1"/>
          </p:cNvSpPr>
          <p:nvPr userDrawn="1"/>
        </p:nvSpPr>
        <p:spPr bwMode="auto">
          <a:xfrm>
            <a:off x="685800" y="115888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en-US" sz="4400" b="1"/>
              <a:t>FAMILIARIZACIÓN</a:t>
            </a:r>
            <a:br>
              <a:rPr lang="en-US" sz="4400" b="1"/>
            </a:br>
            <a:r>
              <a:rPr lang="en-US" sz="4400" b="1"/>
              <a:t>DEL EQUIPO</a:t>
            </a:r>
          </a:p>
        </p:txBody>
      </p:sp>
      <p:sp>
        <p:nvSpPr>
          <p:cNvPr id="1270810" name="Text Box 2074"/>
          <p:cNvSpPr txBox="1">
            <a:spLocks noChangeArrowheads="1"/>
          </p:cNvSpPr>
          <p:nvPr userDrawn="1"/>
        </p:nvSpPr>
        <p:spPr bwMode="auto">
          <a:xfrm>
            <a:off x="5795963" y="6553200"/>
            <a:ext cx="14398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 altLang="ja-JP" sz="1400" b="1"/>
              <a:t>Page </a:t>
            </a:r>
            <a:fld id="{322BE38A-6A34-4194-B006-C188D48E9343}" type="slidenum">
              <a:rPr lang="en-US" altLang="ja-JP" sz="1400" b="1"/>
              <a:pPr algn="ctr"/>
              <a:t>‹Nº›</a:t>
            </a:fld>
            <a:r>
              <a:rPr lang="en-US" altLang="ja-JP" sz="1400" b="1"/>
              <a:t> / 85</a:t>
            </a:r>
            <a:endParaRPr lang="ja-JP" altLang="en-US" sz="1400" b="1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0" y="0"/>
            <a:ext cx="9144000" cy="61261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6BC9-E16E-46E7-82AD-E4B694A03568}" type="datetimeFigureOut">
              <a:rPr lang="es-CL" smtClean="0"/>
              <a:pPr/>
              <a:t>17-12-2015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B7D4F-3386-449B-8C09-AFCE81BD5A0B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6BC9-E16E-46E7-82AD-E4B694A03568}" type="datetimeFigureOut">
              <a:rPr lang="es-CL" smtClean="0"/>
              <a:pPr/>
              <a:t>17-12-2015</a:t>
            </a:fld>
            <a:endParaRPr lang="es-CL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B7D4F-3386-449B-8C09-AFCE81BD5A0B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6BC9-E16E-46E7-82AD-E4B694A03568}" type="datetimeFigureOut">
              <a:rPr lang="es-CL" smtClean="0"/>
              <a:pPr/>
              <a:t>17-12-2015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B7D4F-3386-449B-8C09-AFCE81BD5A0B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6BC9-E16E-46E7-82AD-E4B694A03568}" type="datetimeFigureOut">
              <a:rPr lang="es-CL" smtClean="0"/>
              <a:pPr/>
              <a:t>17-12-2015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B7D4F-3386-449B-8C09-AFCE81BD5A0B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6BC9-E16E-46E7-82AD-E4B694A03568}" type="datetimeFigureOut">
              <a:rPr lang="es-CL" smtClean="0"/>
              <a:pPr/>
              <a:t>17-12-2015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B7D4F-3386-449B-8C09-AFCE81BD5A0B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6BC9-E16E-46E7-82AD-E4B694A03568}" type="datetimeFigureOut">
              <a:rPr lang="es-CL" smtClean="0"/>
              <a:pPr/>
              <a:t>17-12-2015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B7D4F-3386-449B-8C09-AFCE81BD5A0B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6BC9-E16E-46E7-82AD-E4B694A03568}" type="datetimeFigureOut">
              <a:rPr lang="es-CL" smtClean="0"/>
              <a:pPr/>
              <a:t>17-12-2015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B7D4F-3386-449B-8C09-AFCE81BD5A0B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6BC9-E16E-46E7-82AD-E4B694A03568}" type="datetimeFigureOut">
              <a:rPr lang="es-CL" smtClean="0"/>
              <a:pPr/>
              <a:t>17-12-2015</a:t>
            </a:fld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B7D4F-3386-449B-8C09-AFCE81BD5A0B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47C46BC9-E16E-46E7-82AD-E4B694A03568}" type="datetimeFigureOut">
              <a:rPr lang="es-CL" smtClean="0"/>
              <a:pPr/>
              <a:t>17-12-2015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34AB7D4F-3386-449B-8C09-AFCE81BD5A0B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mailto:enrique.toutin@uac.cl" TargetMode="Externa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00_Introducci&#243;n.ppt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../../../../Seguridad/Material/Material/Riesgoslaborales.pps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../../../../Mis%20v&#237;deos/VIDEO%20CONDUCCION%20SEGURA.mpg" TargetMode="External"/><Relationship Id="rId2" Type="http://schemas.openxmlformats.org/officeDocument/2006/relationships/hyperlink" Target="../../../../1.-%20LEGISLACI&#211;N/0.-Persona%20Ganadora.ppt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00_Introducci&#243;n.ppt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00_Introducci&#243;n.ppt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w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428604"/>
            <a:ext cx="7620000" cy="1071570"/>
          </a:xfrm>
        </p:spPr>
        <p:txBody>
          <a:bodyPr lIns="92075" tIns="46038" rIns="92075" bIns="46038"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METODOS DE EXPLOTACION II</a:t>
            </a:r>
            <a:br>
              <a:rPr lang="es-ES_tradnl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</a:br>
            <a:r>
              <a:rPr lang="es-ES_tradnl" sz="2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UNIDAD </a:t>
            </a:r>
            <a:r>
              <a:rPr lang="es-ES_tradnl" sz="22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iII</a:t>
            </a:r>
            <a:r>
              <a:rPr lang="es-ES_tradnl" sz="2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: procesos de OPERACIÓN Y MANTENIMIENTO</a:t>
            </a: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1524000" y="5281636"/>
            <a:ext cx="6248400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marL="381000" indent="-381000" algn="ctr" eaLnBrk="0" hangingPunct="0">
              <a:lnSpc>
                <a:spcPct val="170000"/>
              </a:lnSpc>
              <a:buClr>
                <a:srgbClr val="FF0000"/>
              </a:buClr>
              <a:buSzPct val="120000"/>
            </a:pPr>
            <a:r>
              <a:rPr lang="es-ES_tradnl" sz="1800" b="1" dirty="0">
                <a:solidFill>
                  <a:srgbClr val="000099"/>
                </a:solidFill>
                <a:latin typeface="Arial" charset="0"/>
              </a:rPr>
              <a:t>MAURICIO BELMONTE LERMA</a:t>
            </a:r>
          </a:p>
          <a:p>
            <a:pPr marL="381000" indent="-381000" algn="ctr" eaLnBrk="0" hangingPunct="0">
              <a:lnSpc>
                <a:spcPct val="170000"/>
              </a:lnSpc>
              <a:buClr>
                <a:srgbClr val="FF0000"/>
              </a:buClr>
              <a:buSzPct val="120000"/>
            </a:pPr>
            <a:r>
              <a:rPr lang="es-ES_tradnl" sz="1800" b="1" dirty="0">
                <a:solidFill>
                  <a:srgbClr val="000099"/>
                </a:solidFill>
                <a:latin typeface="Arial" charset="0"/>
              </a:rPr>
              <a:t>INGENIERO </a:t>
            </a:r>
            <a:r>
              <a:rPr lang="es-ES_tradnl" sz="1800" b="1" dirty="0" smtClean="0">
                <a:solidFill>
                  <a:srgbClr val="000099"/>
                </a:solidFill>
                <a:latin typeface="Arial" charset="0"/>
              </a:rPr>
              <a:t>CIVIL  DE  MINAS</a:t>
            </a:r>
            <a:endParaRPr lang="es-ES_tradnl" sz="1800" b="1" dirty="0">
              <a:solidFill>
                <a:srgbClr val="000099"/>
              </a:solidFill>
              <a:latin typeface="Arial" charset="0"/>
            </a:endParaRPr>
          </a:p>
          <a:p>
            <a:pPr marL="381000" indent="-381000" algn="ctr" eaLnBrk="0" hangingPunct="0">
              <a:lnSpc>
                <a:spcPct val="170000"/>
              </a:lnSpc>
              <a:buClr>
                <a:srgbClr val="FF0000"/>
              </a:buClr>
              <a:buSzPct val="120000"/>
            </a:pPr>
            <a:r>
              <a:rPr lang="es-ES_tradnl" sz="1800" b="1" dirty="0">
                <a:solidFill>
                  <a:srgbClr val="000099"/>
                </a:solidFill>
                <a:latin typeface="Arial" charset="0"/>
              </a:rPr>
              <a:t>EMAIL: </a:t>
            </a:r>
            <a:r>
              <a:rPr lang="es-ES_tradnl" sz="1800" b="1" dirty="0" smtClean="0">
                <a:solidFill>
                  <a:srgbClr val="000099"/>
                </a:solidFill>
                <a:latin typeface="Arial" charset="0"/>
              </a:rPr>
              <a:t>mr_belmonte</a:t>
            </a:r>
            <a:r>
              <a:rPr lang="es-ES_tradnl" sz="1800" b="1" dirty="0" smtClean="0">
                <a:solidFill>
                  <a:srgbClr val="000099"/>
                </a:solidFill>
                <a:latin typeface="Arial" charset="0"/>
                <a:hlinkClick r:id="rId2"/>
              </a:rPr>
              <a:t>@hotmail.com</a:t>
            </a:r>
            <a:endParaRPr lang="es-ES_tradnl" sz="1800" b="1" dirty="0">
              <a:solidFill>
                <a:srgbClr val="000099"/>
              </a:solidFill>
              <a:latin typeface="Arial" charset="0"/>
            </a:endParaRPr>
          </a:p>
        </p:txBody>
      </p:sp>
      <p:pic>
        <p:nvPicPr>
          <p:cNvPr id="205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50" y="1643075"/>
            <a:ext cx="7215188" cy="36433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42" name="Picture 2" descr="150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1501775"/>
            <a:ext cx="7058025" cy="4405313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904643" name="Line 3"/>
          <p:cNvSpPr>
            <a:spLocks noChangeShapeType="1"/>
          </p:cNvSpPr>
          <p:nvPr/>
        </p:nvSpPr>
        <p:spPr bwMode="auto">
          <a:xfrm flipH="1">
            <a:off x="4643438" y="1246188"/>
            <a:ext cx="2641600" cy="1030287"/>
          </a:xfrm>
          <a:prstGeom prst="line">
            <a:avLst/>
          </a:prstGeom>
          <a:noFill/>
          <a:ln w="28575">
            <a:solidFill>
              <a:srgbClr val="F10F1F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904644" name="Text Box 4"/>
          <p:cNvSpPr txBox="1">
            <a:spLocks noChangeArrowheads="1"/>
          </p:cNvSpPr>
          <p:nvPr/>
        </p:nvSpPr>
        <p:spPr bwMode="auto">
          <a:xfrm>
            <a:off x="179388" y="908050"/>
            <a:ext cx="1392237" cy="538163"/>
          </a:xfrm>
          <a:prstGeom prst="rect">
            <a:avLst/>
          </a:prstGeom>
          <a:noFill/>
          <a:ln w="9525" algn="ctr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s-MX" sz="2400">
                <a:solidFill>
                  <a:srgbClr val="333399"/>
                </a:solidFill>
              </a:rPr>
              <a:t>Mango </a:t>
            </a:r>
            <a:endParaRPr lang="es-ES" sz="2400">
              <a:solidFill>
                <a:srgbClr val="333399"/>
              </a:solidFill>
            </a:endParaRPr>
          </a:p>
        </p:txBody>
      </p:sp>
      <p:sp>
        <p:nvSpPr>
          <p:cNvPr id="1904645" name="Text Box 5"/>
          <p:cNvSpPr txBox="1">
            <a:spLocks noChangeArrowheads="1"/>
          </p:cNvSpPr>
          <p:nvPr/>
        </p:nvSpPr>
        <p:spPr bwMode="auto">
          <a:xfrm>
            <a:off x="179388" y="5949950"/>
            <a:ext cx="1212850" cy="538163"/>
          </a:xfrm>
          <a:prstGeom prst="rect">
            <a:avLst/>
          </a:prstGeom>
          <a:noFill/>
          <a:ln w="9525" algn="ctr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s-MX" sz="2400">
                <a:solidFill>
                  <a:srgbClr val="333399"/>
                </a:solidFill>
              </a:rPr>
              <a:t>Balde </a:t>
            </a:r>
            <a:endParaRPr lang="es-ES" sz="2400">
              <a:solidFill>
                <a:srgbClr val="333399"/>
              </a:solidFill>
            </a:endParaRPr>
          </a:p>
        </p:txBody>
      </p:sp>
      <p:sp>
        <p:nvSpPr>
          <p:cNvPr id="1904646" name="Text Box 6"/>
          <p:cNvSpPr txBox="1">
            <a:spLocks noChangeArrowheads="1"/>
          </p:cNvSpPr>
          <p:nvPr/>
        </p:nvSpPr>
        <p:spPr bwMode="auto">
          <a:xfrm>
            <a:off x="7350125" y="909638"/>
            <a:ext cx="1311275" cy="538162"/>
          </a:xfrm>
          <a:prstGeom prst="rect">
            <a:avLst/>
          </a:prstGeom>
          <a:noFill/>
          <a:ln w="9525" algn="ctr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s-MX" sz="2400">
                <a:solidFill>
                  <a:srgbClr val="333399"/>
                </a:solidFill>
              </a:rPr>
              <a:t>Pluma </a:t>
            </a:r>
            <a:endParaRPr lang="es-ES" sz="2400">
              <a:solidFill>
                <a:srgbClr val="333399"/>
              </a:solidFill>
            </a:endParaRPr>
          </a:p>
        </p:txBody>
      </p:sp>
      <p:sp>
        <p:nvSpPr>
          <p:cNvPr id="1904647" name="Line 7"/>
          <p:cNvSpPr>
            <a:spLocks noChangeShapeType="1"/>
          </p:cNvSpPr>
          <p:nvPr/>
        </p:nvSpPr>
        <p:spPr bwMode="auto">
          <a:xfrm flipV="1">
            <a:off x="755650" y="4876800"/>
            <a:ext cx="1819275" cy="928688"/>
          </a:xfrm>
          <a:prstGeom prst="line">
            <a:avLst/>
          </a:prstGeom>
          <a:noFill/>
          <a:ln w="28575">
            <a:solidFill>
              <a:srgbClr val="F10F1F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904648" name="Text Box 8"/>
          <p:cNvSpPr txBox="1">
            <a:spLocks noChangeArrowheads="1"/>
          </p:cNvSpPr>
          <p:nvPr/>
        </p:nvSpPr>
        <p:spPr bwMode="auto">
          <a:xfrm>
            <a:off x="5222875" y="5949950"/>
            <a:ext cx="3452813" cy="538163"/>
          </a:xfrm>
          <a:prstGeom prst="rect">
            <a:avLst/>
          </a:prstGeom>
          <a:noFill/>
          <a:ln w="9525" algn="ctr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s-MX" sz="2400">
                <a:solidFill>
                  <a:srgbClr val="333399"/>
                </a:solidFill>
              </a:rPr>
              <a:t>Cilindros Hidr</a:t>
            </a:r>
            <a:r>
              <a:rPr lang="es-MX" sz="2400">
                <a:solidFill>
                  <a:srgbClr val="333399"/>
                </a:solidFill>
                <a:latin typeface="ＭＳ Ｐゴシック"/>
              </a:rPr>
              <a:t>á</a:t>
            </a:r>
            <a:r>
              <a:rPr lang="es-MX" sz="2400">
                <a:solidFill>
                  <a:srgbClr val="333399"/>
                </a:solidFill>
              </a:rPr>
              <a:t>ulicos</a:t>
            </a:r>
            <a:endParaRPr lang="es-ES" sz="2400">
              <a:solidFill>
                <a:srgbClr val="333399"/>
              </a:solidFill>
            </a:endParaRPr>
          </a:p>
        </p:txBody>
      </p:sp>
      <p:sp>
        <p:nvSpPr>
          <p:cNvPr id="1904649" name="Line 9"/>
          <p:cNvSpPr>
            <a:spLocks noChangeShapeType="1"/>
          </p:cNvSpPr>
          <p:nvPr/>
        </p:nvSpPr>
        <p:spPr bwMode="auto">
          <a:xfrm flipH="1" flipV="1">
            <a:off x="4787900" y="3429000"/>
            <a:ext cx="1152525" cy="2592388"/>
          </a:xfrm>
          <a:prstGeom prst="line">
            <a:avLst/>
          </a:prstGeom>
          <a:noFill/>
          <a:ln w="28575">
            <a:solidFill>
              <a:srgbClr val="F10F1F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904650" name="Line 10"/>
          <p:cNvSpPr>
            <a:spLocks noChangeShapeType="1"/>
          </p:cNvSpPr>
          <p:nvPr/>
        </p:nvSpPr>
        <p:spPr bwMode="auto">
          <a:xfrm flipH="1" flipV="1">
            <a:off x="4284663" y="3284538"/>
            <a:ext cx="1655762" cy="2736850"/>
          </a:xfrm>
          <a:prstGeom prst="line">
            <a:avLst/>
          </a:prstGeom>
          <a:noFill/>
          <a:ln w="28575">
            <a:solidFill>
              <a:srgbClr val="F10F1F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904651" name="Line 11"/>
          <p:cNvSpPr>
            <a:spLocks noChangeShapeType="1"/>
          </p:cNvSpPr>
          <p:nvPr/>
        </p:nvSpPr>
        <p:spPr bwMode="auto">
          <a:xfrm flipH="1" flipV="1">
            <a:off x="3995738" y="3644900"/>
            <a:ext cx="1944687" cy="2376488"/>
          </a:xfrm>
          <a:prstGeom prst="line">
            <a:avLst/>
          </a:prstGeom>
          <a:noFill/>
          <a:ln w="28575">
            <a:solidFill>
              <a:srgbClr val="F10F1F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904652" name="Rectangle 12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0000" tIns="0" rIns="180000" bIns="0" anchor="ctr"/>
          <a:lstStyle/>
          <a:p>
            <a:pPr>
              <a:lnSpc>
                <a:spcPct val="80000"/>
              </a:lnSpc>
            </a:pPr>
            <a:r>
              <a:rPr lang="es-ES" sz="3200" b="1"/>
              <a:t>Equipo de trabajo</a:t>
            </a:r>
          </a:p>
        </p:txBody>
      </p:sp>
      <p:sp>
        <p:nvSpPr>
          <p:cNvPr id="1904653" name="Line 13"/>
          <p:cNvSpPr>
            <a:spLocks noChangeShapeType="1"/>
          </p:cNvSpPr>
          <p:nvPr/>
        </p:nvSpPr>
        <p:spPr bwMode="auto">
          <a:xfrm>
            <a:off x="827088" y="1484313"/>
            <a:ext cx="2449512" cy="1439862"/>
          </a:xfrm>
          <a:prstGeom prst="line">
            <a:avLst/>
          </a:prstGeom>
          <a:noFill/>
          <a:ln w="28575">
            <a:solidFill>
              <a:srgbClr val="F10F1F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698" name="Rectangle 2"/>
          <p:cNvSpPr>
            <a:spLocks noChangeArrowheads="1"/>
          </p:cNvSpPr>
          <p:nvPr/>
        </p:nvSpPr>
        <p:spPr bwMode="auto">
          <a:xfrm>
            <a:off x="250825" y="5665788"/>
            <a:ext cx="86756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es-MX" sz="2400"/>
              <a:t>El equipo puede operar con diferentes opciones de balde dependiendo de la aplicación.</a:t>
            </a:r>
            <a:endParaRPr lang="es-ES" sz="2400"/>
          </a:p>
        </p:txBody>
      </p:sp>
      <p:sp>
        <p:nvSpPr>
          <p:cNvPr id="1693700" name="Text Box 4"/>
          <p:cNvSpPr txBox="1">
            <a:spLocks noChangeArrowheads="1"/>
          </p:cNvSpPr>
          <p:nvPr/>
        </p:nvSpPr>
        <p:spPr bwMode="auto">
          <a:xfrm>
            <a:off x="7431088" y="3429000"/>
            <a:ext cx="874712" cy="32385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762000" eaLnBrk="0" hangingPunct="0"/>
            <a:r>
              <a:rPr lang="en-US" sz="1400" b="1"/>
              <a:t>FS-WP4</a:t>
            </a:r>
          </a:p>
        </p:txBody>
      </p:sp>
      <p:sp>
        <p:nvSpPr>
          <p:cNvPr id="1693701" name="Text Box 5"/>
          <p:cNvSpPr txBox="1">
            <a:spLocks noChangeArrowheads="1"/>
          </p:cNvSpPr>
          <p:nvPr/>
        </p:nvSpPr>
        <p:spPr bwMode="auto">
          <a:xfrm>
            <a:off x="5194300" y="3322638"/>
            <a:ext cx="973138" cy="32385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762000" eaLnBrk="0" hangingPunct="0"/>
            <a:r>
              <a:rPr lang="en-US" sz="1400" b="1"/>
              <a:t>  FS-WP3</a:t>
            </a:r>
          </a:p>
        </p:txBody>
      </p:sp>
      <p:pic>
        <p:nvPicPr>
          <p:cNvPr id="1693702" name="Picture 6" descr="FSWP3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2163" y="3740150"/>
            <a:ext cx="2170112" cy="180340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693703" name="Text Box 7"/>
          <p:cNvSpPr txBox="1">
            <a:spLocks noChangeArrowheads="1"/>
          </p:cNvSpPr>
          <p:nvPr/>
        </p:nvSpPr>
        <p:spPr bwMode="auto">
          <a:xfrm>
            <a:off x="2981325" y="3025775"/>
            <a:ext cx="873125" cy="32385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762000" eaLnBrk="0" hangingPunct="0"/>
            <a:r>
              <a:rPr lang="en-US" sz="1400" b="1"/>
              <a:t>FS-WP2</a:t>
            </a:r>
          </a:p>
        </p:txBody>
      </p:sp>
      <p:pic>
        <p:nvPicPr>
          <p:cNvPr id="1693704" name="Picture 8" descr="FSWP2V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413" y="3441700"/>
            <a:ext cx="2087562" cy="180340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1693705" name="Picture 9" descr="FSWP1V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325" y="2659063"/>
            <a:ext cx="2251075" cy="180340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1693706" name="Picture 10" descr="FSWP4V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62763" y="3860800"/>
            <a:ext cx="2236787" cy="189230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1693707" name="Picture 11" descr="Griffin coal collie australien 02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61113" y="908050"/>
            <a:ext cx="2674937" cy="2287588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693708" name="Text Box 12"/>
          <p:cNvSpPr txBox="1">
            <a:spLocks noChangeArrowheads="1"/>
          </p:cNvSpPr>
          <p:nvPr/>
        </p:nvSpPr>
        <p:spPr bwMode="auto">
          <a:xfrm>
            <a:off x="755650" y="2205038"/>
            <a:ext cx="874713" cy="32385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MX" sz="1400" b="1"/>
              <a:t>FS-WP1</a:t>
            </a:r>
            <a:endParaRPr lang="es-ES" sz="1400" b="1"/>
          </a:p>
        </p:txBody>
      </p:sp>
      <p:sp>
        <p:nvSpPr>
          <p:cNvPr id="1693709" name="Rectangle 13"/>
          <p:cNvSpPr>
            <a:spLocks noChangeArrowheads="1"/>
          </p:cNvSpPr>
          <p:nvPr/>
        </p:nvSpPr>
        <p:spPr bwMode="auto">
          <a:xfrm>
            <a:off x="214346" y="44766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0000" tIns="0" rIns="180000" bIns="0" anchor="ctr"/>
          <a:lstStyle/>
          <a:p>
            <a:pPr>
              <a:lnSpc>
                <a:spcPct val="80000"/>
              </a:lnSpc>
            </a:pPr>
            <a:r>
              <a:rPr lang="es-ES" sz="3200" b="1" dirty="0"/>
              <a:t>Balde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26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7600" y="2349500"/>
            <a:ext cx="4146550" cy="295910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692676" name="Text Box 4"/>
          <p:cNvSpPr txBox="1">
            <a:spLocks noChangeArrowheads="1"/>
          </p:cNvSpPr>
          <p:nvPr/>
        </p:nvSpPr>
        <p:spPr bwMode="auto">
          <a:xfrm>
            <a:off x="5784850" y="5505450"/>
            <a:ext cx="1930400" cy="66040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MX" b="1"/>
              <a:t>FS-WP1</a:t>
            </a:r>
            <a:endParaRPr lang="es-ES" b="1"/>
          </a:p>
        </p:txBody>
      </p:sp>
      <p:sp>
        <p:nvSpPr>
          <p:cNvPr id="1692677" name="Text Box 5"/>
          <p:cNvSpPr txBox="1">
            <a:spLocks noChangeArrowheads="1"/>
          </p:cNvSpPr>
          <p:nvPr/>
        </p:nvSpPr>
        <p:spPr bwMode="auto">
          <a:xfrm>
            <a:off x="803275" y="5516563"/>
            <a:ext cx="2184400" cy="66040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762000" eaLnBrk="0" hangingPunct="0"/>
            <a:r>
              <a:rPr lang="en-US" b="1"/>
              <a:t>  FS-WP3</a:t>
            </a:r>
          </a:p>
        </p:txBody>
      </p:sp>
      <p:pic>
        <p:nvPicPr>
          <p:cNvPr id="16926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88" y="1377950"/>
            <a:ext cx="4756150" cy="3948113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692679" name="Rectangle 7"/>
          <p:cNvSpPr>
            <a:spLocks noChangeArrowheads="1"/>
          </p:cNvSpPr>
          <p:nvPr/>
        </p:nvSpPr>
        <p:spPr bwMode="auto">
          <a:xfrm>
            <a:off x="142908" y="304784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0000" tIns="0" rIns="180000" bIns="0" anchor="ctr"/>
          <a:lstStyle/>
          <a:p>
            <a:pPr>
              <a:lnSpc>
                <a:spcPct val="80000"/>
              </a:lnSpc>
            </a:pPr>
            <a:r>
              <a:rPr lang="es-ES" sz="3200" b="1" dirty="0"/>
              <a:t>Balde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24" name="Picture 4" descr="Imagen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052513"/>
            <a:ext cx="3563937" cy="5075237"/>
          </a:xfrm>
          <a:prstGeom prst="rect">
            <a:avLst/>
          </a:prstGeom>
          <a:noFill/>
          <a:ln w="19050" algn="ctr">
            <a:solidFill>
              <a:schemeClr val="accent2"/>
            </a:solidFill>
            <a:miter lim="800000"/>
            <a:headEnd/>
            <a:tailEnd/>
          </a:ln>
          <a:effectLst/>
        </p:spPr>
      </p:pic>
      <p:sp>
        <p:nvSpPr>
          <p:cNvPr id="1822725" name="Text Box 5"/>
          <p:cNvSpPr txBox="1">
            <a:spLocks noChangeArrowheads="1"/>
          </p:cNvSpPr>
          <p:nvPr/>
        </p:nvSpPr>
        <p:spPr bwMode="auto">
          <a:xfrm>
            <a:off x="4356100" y="1412875"/>
            <a:ext cx="2160588" cy="538163"/>
          </a:xfrm>
          <a:prstGeom prst="rect">
            <a:avLst/>
          </a:prstGeom>
          <a:noFill/>
          <a:ln w="9525" algn="ctr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s-MX" sz="2400">
                <a:solidFill>
                  <a:srgbClr val="333399"/>
                </a:solidFill>
              </a:rPr>
              <a:t>MANDIBULA </a:t>
            </a:r>
            <a:endParaRPr lang="es-ES" sz="2400">
              <a:solidFill>
                <a:srgbClr val="333399"/>
              </a:solidFill>
            </a:endParaRPr>
          </a:p>
        </p:txBody>
      </p:sp>
      <p:sp>
        <p:nvSpPr>
          <p:cNvPr id="1822726" name="Text Box 6"/>
          <p:cNvSpPr txBox="1">
            <a:spLocks noChangeArrowheads="1"/>
          </p:cNvSpPr>
          <p:nvPr/>
        </p:nvSpPr>
        <p:spPr bwMode="auto">
          <a:xfrm>
            <a:off x="4427538" y="4259263"/>
            <a:ext cx="1392237" cy="538162"/>
          </a:xfrm>
          <a:prstGeom prst="rect">
            <a:avLst/>
          </a:prstGeom>
          <a:noFill/>
          <a:ln w="9525" algn="ctr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s-MX" sz="2400">
                <a:solidFill>
                  <a:srgbClr val="333399"/>
                </a:solidFill>
              </a:rPr>
              <a:t>TAPA </a:t>
            </a:r>
            <a:endParaRPr lang="es-ES" sz="2400">
              <a:solidFill>
                <a:srgbClr val="333399"/>
              </a:solidFill>
            </a:endParaRPr>
          </a:p>
        </p:txBody>
      </p:sp>
      <p:sp>
        <p:nvSpPr>
          <p:cNvPr id="1822727" name="Line 7"/>
          <p:cNvSpPr>
            <a:spLocks noChangeShapeType="1"/>
          </p:cNvSpPr>
          <p:nvPr/>
        </p:nvSpPr>
        <p:spPr bwMode="auto">
          <a:xfrm flipH="1">
            <a:off x="1403350" y="1700213"/>
            <a:ext cx="2879725" cy="1944687"/>
          </a:xfrm>
          <a:prstGeom prst="line">
            <a:avLst/>
          </a:prstGeom>
          <a:noFill/>
          <a:ln w="28575">
            <a:solidFill>
              <a:srgbClr val="F10F1F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822728" name="Line 8"/>
          <p:cNvSpPr>
            <a:spLocks noChangeShapeType="1"/>
          </p:cNvSpPr>
          <p:nvPr/>
        </p:nvSpPr>
        <p:spPr bwMode="auto">
          <a:xfrm flipH="1" flipV="1">
            <a:off x="2700338" y="4437063"/>
            <a:ext cx="1727200" cy="71437"/>
          </a:xfrm>
          <a:prstGeom prst="line">
            <a:avLst/>
          </a:prstGeom>
          <a:noFill/>
          <a:ln w="28575">
            <a:solidFill>
              <a:srgbClr val="F10F1F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822729" name="Rectangle 9"/>
          <p:cNvSpPr>
            <a:spLocks noChangeArrowheads="1"/>
          </p:cNvSpPr>
          <p:nvPr/>
        </p:nvSpPr>
        <p:spPr bwMode="auto">
          <a:xfrm>
            <a:off x="142908" y="161908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0000" tIns="0" rIns="180000" bIns="0" anchor="ctr"/>
          <a:lstStyle/>
          <a:p>
            <a:pPr>
              <a:lnSpc>
                <a:spcPct val="80000"/>
              </a:lnSpc>
            </a:pPr>
            <a:r>
              <a:rPr lang="es-ES" sz="3200" b="1" dirty="0"/>
              <a:t>Balde, componentes principales.</a:t>
            </a:r>
          </a:p>
        </p:txBody>
      </p:sp>
      <p:pic>
        <p:nvPicPr>
          <p:cNvPr id="1822730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9563" y="1052513"/>
            <a:ext cx="2414587" cy="1722437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37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738" y="1203325"/>
            <a:ext cx="4968875" cy="4124325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823749" name="Rectangle 5"/>
          <p:cNvSpPr>
            <a:spLocks noChangeArrowheads="1"/>
          </p:cNvSpPr>
          <p:nvPr/>
        </p:nvSpPr>
        <p:spPr bwMode="auto">
          <a:xfrm>
            <a:off x="142908" y="376222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0000" tIns="0" rIns="180000" bIns="0" anchor="ctr"/>
          <a:lstStyle/>
          <a:p>
            <a:pPr>
              <a:lnSpc>
                <a:spcPct val="80000"/>
              </a:lnSpc>
            </a:pPr>
            <a:r>
              <a:rPr lang="es-ES" sz="3200" b="1" dirty="0"/>
              <a:t>Balde, componentes principales.</a:t>
            </a:r>
          </a:p>
        </p:txBody>
      </p:sp>
      <p:sp>
        <p:nvSpPr>
          <p:cNvPr id="1823750" name="Text Box 6"/>
          <p:cNvSpPr txBox="1">
            <a:spLocks noChangeArrowheads="1"/>
          </p:cNvSpPr>
          <p:nvPr/>
        </p:nvSpPr>
        <p:spPr bwMode="auto">
          <a:xfrm>
            <a:off x="179388" y="5589588"/>
            <a:ext cx="4824412" cy="503237"/>
          </a:xfrm>
          <a:prstGeom prst="rect">
            <a:avLst/>
          </a:prstGeom>
          <a:noFill/>
          <a:ln w="9525" algn="ctr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s-MX" sz="2000">
                <a:solidFill>
                  <a:srgbClr val="333399"/>
                </a:solidFill>
              </a:rPr>
              <a:t>Elementos de Desgaste: Dientes </a:t>
            </a:r>
            <a:endParaRPr lang="es-ES" sz="2000">
              <a:solidFill>
                <a:srgbClr val="333399"/>
              </a:solidFill>
            </a:endParaRPr>
          </a:p>
        </p:txBody>
      </p:sp>
      <p:sp>
        <p:nvSpPr>
          <p:cNvPr id="1823751" name="Line 7"/>
          <p:cNvSpPr>
            <a:spLocks noChangeShapeType="1"/>
          </p:cNvSpPr>
          <p:nvPr/>
        </p:nvSpPr>
        <p:spPr bwMode="auto">
          <a:xfrm flipV="1">
            <a:off x="3779838" y="4868863"/>
            <a:ext cx="1655762" cy="647700"/>
          </a:xfrm>
          <a:prstGeom prst="line">
            <a:avLst/>
          </a:prstGeom>
          <a:noFill/>
          <a:ln w="28575">
            <a:solidFill>
              <a:srgbClr val="F10F1F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823752" name="Text Box 8"/>
          <p:cNvSpPr txBox="1">
            <a:spLocks noChangeArrowheads="1"/>
          </p:cNvSpPr>
          <p:nvPr/>
        </p:nvSpPr>
        <p:spPr bwMode="auto">
          <a:xfrm>
            <a:off x="107950" y="3643314"/>
            <a:ext cx="2519363" cy="785817"/>
          </a:xfrm>
          <a:prstGeom prst="rect">
            <a:avLst/>
          </a:prstGeom>
          <a:noFill/>
          <a:ln w="9525" algn="ctr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s-MX" sz="2400" dirty="0">
                <a:solidFill>
                  <a:srgbClr val="333399"/>
                </a:solidFill>
              </a:rPr>
              <a:t>Labios Laterales</a:t>
            </a:r>
            <a:endParaRPr lang="es-ES" sz="2400" dirty="0">
              <a:solidFill>
                <a:srgbClr val="333399"/>
              </a:solidFill>
            </a:endParaRPr>
          </a:p>
        </p:txBody>
      </p:sp>
      <p:sp>
        <p:nvSpPr>
          <p:cNvPr id="1823753" name="Line 9"/>
          <p:cNvSpPr>
            <a:spLocks noChangeShapeType="1"/>
          </p:cNvSpPr>
          <p:nvPr/>
        </p:nvSpPr>
        <p:spPr bwMode="auto">
          <a:xfrm flipV="1">
            <a:off x="2843213" y="3644900"/>
            <a:ext cx="2089150" cy="431800"/>
          </a:xfrm>
          <a:prstGeom prst="line">
            <a:avLst/>
          </a:prstGeom>
          <a:noFill/>
          <a:ln w="28575">
            <a:solidFill>
              <a:srgbClr val="F10F1F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823754" name="Line 10"/>
          <p:cNvSpPr>
            <a:spLocks noChangeShapeType="1"/>
          </p:cNvSpPr>
          <p:nvPr/>
        </p:nvSpPr>
        <p:spPr bwMode="auto">
          <a:xfrm flipV="1">
            <a:off x="2771775" y="4005263"/>
            <a:ext cx="4392613" cy="71437"/>
          </a:xfrm>
          <a:prstGeom prst="line">
            <a:avLst/>
          </a:prstGeom>
          <a:noFill/>
          <a:ln w="28575">
            <a:solidFill>
              <a:srgbClr val="F10F1F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8738" name="Picture 2" descr="SIDEFRAM2"/>
          <p:cNvPicPr>
            <a:picLocks noChangeAspect="1" noChangeArrowheads="1"/>
          </p:cNvPicPr>
          <p:nvPr/>
        </p:nvPicPr>
        <p:blipFill>
          <a:blip r:embed="rId3" cstate="print">
            <a:lum bright="6000"/>
          </a:blip>
          <a:srcRect l="9491" b="13837"/>
          <a:stretch>
            <a:fillRect/>
          </a:stretch>
        </p:blipFill>
        <p:spPr bwMode="auto">
          <a:xfrm>
            <a:off x="107950" y="1217613"/>
            <a:ext cx="6192838" cy="4391025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908739" name="Rectangle 3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0000" tIns="0" rIns="180000" bIns="0" anchor="ctr"/>
          <a:lstStyle/>
          <a:p>
            <a:pPr>
              <a:lnSpc>
                <a:spcPct val="80000"/>
              </a:lnSpc>
            </a:pPr>
            <a:r>
              <a:rPr lang="es-ES" sz="3200" b="1"/>
              <a:t>Componentes principales bastidor de oruga</a:t>
            </a:r>
          </a:p>
        </p:txBody>
      </p:sp>
      <p:pic>
        <p:nvPicPr>
          <p:cNvPr id="1908740" name="Picture 4" descr="SIDEFRAMCON2"/>
          <p:cNvPicPr>
            <a:picLocks noChangeAspect="1" noChangeArrowheads="1"/>
          </p:cNvPicPr>
          <p:nvPr/>
        </p:nvPicPr>
        <p:blipFill>
          <a:blip r:embed="rId4" cstate="print">
            <a:lum bright="6000"/>
          </a:blip>
          <a:srcRect/>
          <a:stretch>
            <a:fillRect/>
          </a:stretch>
        </p:blipFill>
        <p:spPr bwMode="auto">
          <a:xfrm>
            <a:off x="6451600" y="1196975"/>
            <a:ext cx="2417763" cy="2097088"/>
          </a:xfrm>
          <a:prstGeom prst="rect">
            <a:avLst/>
          </a:prstGeom>
          <a:noFill/>
          <a:ln w="19050" algn="ctr">
            <a:solidFill>
              <a:schemeClr val="accent2"/>
            </a:solidFill>
            <a:miter lim="800000"/>
            <a:headEnd/>
            <a:tailEnd/>
          </a:ln>
          <a:effectLst/>
        </p:spPr>
      </p:pic>
      <p:pic>
        <p:nvPicPr>
          <p:cNvPr id="1908741" name="Picture 5" descr="SERVICEARMUP2"/>
          <p:cNvPicPr>
            <a:picLocks noChangeAspect="1" noChangeArrowheads="1"/>
          </p:cNvPicPr>
          <p:nvPr/>
        </p:nvPicPr>
        <p:blipFill>
          <a:blip r:embed="rId5" cstate="print">
            <a:lum bright="6000"/>
          </a:blip>
          <a:srcRect t="3954"/>
          <a:stretch>
            <a:fillRect/>
          </a:stretch>
        </p:blipFill>
        <p:spPr bwMode="auto">
          <a:xfrm>
            <a:off x="6443663" y="3500438"/>
            <a:ext cx="2449512" cy="2097087"/>
          </a:xfrm>
          <a:prstGeom prst="rect">
            <a:avLst/>
          </a:prstGeom>
          <a:noFill/>
          <a:ln w="19050" algn="ctr">
            <a:solidFill>
              <a:schemeClr val="accent2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0786" name="Picture 2" descr="LAUFRO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2275" y="1052513"/>
            <a:ext cx="5473700" cy="4052887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910787" name="Rectangle 3"/>
          <p:cNvSpPr>
            <a:spLocks noChangeArrowheads="1"/>
          </p:cNvSpPr>
          <p:nvPr/>
        </p:nvSpPr>
        <p:spPr bwMode="auto">
          <a:xfrm>
            <a:off x="250825" y="5340350"/>
            <a:ext cx="8135938" cy="1184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just" defTabSz="762000" eaLnBrk="0" hangingPunct="0">
              <a:tabLst>
                <a:tab pos="292100" algn="l"/>
              </a:tabLst>
            </a:pPr>
            <a:r>
              <a:rPr lang="es-ES" sz="2400"/>
              <a:t>Rodillo de sección curva en la zona de contacto de la oruga, combinado con un gran diámetro.</a:t>
            </a:r>
          </a:p>
          <a:p>
            <a:pPr algn="just" defTabSz="762000" eaLnBrk="0" hangingPunct="0">
              <a:tabLst>
                <a:tab pos="292100" algn="l"/>
              </a:tabLst>
            </a:pPr>
            <a:endParaRPr lang="es-ES" sz="2400" b="1"/>
          </a:p>
        </p:txBody>
      </p:sp>
      <p:sp>
        <p:nvSpPr>
          <p:cNvPr id="1910788" name="Rectangle 4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0000" tIns="0" rIns="180000" bIns="0" anchor="ctr"/>
          <a:lstStyle/>
          <a:p>
            <a:pPr>
              <a:lnSpc>
                <a:spcPct val="80000"/>
              </a:lnSpc>
            </a:pPr>
            <a:r>
              <a:rPr lang="es-ES" sz="3200" b="1"/>
              <a:t>Rodillos y zapatas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17" name="Picture 17" descr="15017_1stday_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7725" y="925513"/>
            <a:ext cx="7721600" cy="5095875"/>
          </a:xfrm>
          <a:prstGeom prst="rect">
            <a:avLst/>
          </a:prstGeom>
          <a:solidFill>
            <a:srgbClr val="FF9900"/>
          </a:solidFill>
          <a:ln w="1905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689603" name="Line 3"/>
          <p:cNvSpPr>
            <a:spLocks noChangeShapeType="1"/>
          </p:cNvSpPr>
          <p:nvPr/>
        </p:nvSpPr>
        <p:spPr bwMode="auto">
          <a:xfrm flipH="1" flipV="1">
            <a:off x="6899275" y="4165600"/>
            <a:ext cx="184150" cy="15128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689604" name="Line 4"/>
          <p:cNvSpPr>
            <a:spLocks noChangeShapeType="1"/>
          </p:cNvSpPr>
          <p:nvPr/>
        </p:nvSpPr>
        <p:spPr bwMode="auto">
          <a:xfrm>
            <a:off x="7727950" y="2179638"/>
            <a:ext cx="588963" cy="12493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689605" name="Line 5"/>
          <p:cNvSpPr>
            <a:spLocks noChangeShapeType="1"/>
          </p:cNvSpPr>
          <p:nvPr/>
        </p:nvSpPr>
        <p:spPr bwMode="auto">
          <a:xfrm flipV="1">
            <a:off x="3924300" y="3933825"/>
            <a:ext cx="2087563" cy="3587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689607" name="Line 7"/>
          <p:cNvSpPr>
            <a:spLocks noChangeShapeType="1"/>
          </p:cNvSpPr>
          <p:nvPr/>
        </p:nvSpPr>
        <p:spPr bwMode="auto">
          <a:xfrm flipV="1">
            <a:off x="7091363" y="4076700"/>
            <a:ext cx="865187" cy="15843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689610" name="Text Box 10"/>
          <p:cNvSpPr txBox="1">
            <a:spLocks noChangeArrowheads="1"/>
          </p:cNvSpPr>
          <p:nvPr/>
        </p:nvSpPr>
        <p:spPr bwMode="auto">
          <a:xfrm>
            <a:off x="4787900" y="5589588"/>
            <a:ext cx="2238375" cy="476250"/>
          </a:xfrm>
          <a:prstGeom prst="rect">
            <a:avLst/>
          </a:prstGeom>
          <a:solidFill>
            <a:srgbClr val="E6E6E6"/>
          </a:solidFill>
          <a:ln w="19050" algn="ctr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MX" sz="2400"/>
              <a:t>Motores Diesel</a:t>
            </a:r>
            <a:endParaRPr lang="es-ES" sz="2400"/>
          </a:p>
        </p:txBody>
      </p:sp>
      <p:sp>
        <p:nvSpPr>
          <p:cNvPr id="1689611" name="Text Box 11"/>
          <p:cNvSpPr txBox="1">
            <a:spLocks noChangeArrowheads="1"/>
          </p:cNvSpPr>
          <p:nvPr/>
        </p:nvSpPr>
        <p:spPr bwMode="auto">
          <a:xfrm>
            <a:off x="6448425" y="1685925"/>
            <a:ext cx="1981227" cy="461665"/>
          </a:xfrm>
          <a:prstGeom prst="rect">
            <a:avLst/>
          </a:prstGeom>
          <a:solidFill>
            <a:srgbClr val="E6E6E6"/>
          </a:solidFill>
          <a:ln w="19050" algn="ctr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MX" sz="2400" dirty="0"/>
              <a:t>Contrapeso</a:t>
            </a:r>
            <a:endParaRPr lang="es-ES" sz="2400" dirty="0"/>
          </a:p>
        </p:txBody>
      </p:sp>
      <p:sp>
        <p:nvSpPr>
          <p:cNvPr id="1689612" name="Text Box 12"/>
          <p:cNvSpPr txBox="1">
            <a:spLocks noChangeArrowheads="1"/>
          </p:cNvSpPr>
          <p:nvPr/>
        </p:nvSpPr>
        <p:spPr bwMode="auto">
          <a:xfrm>
            <a:off x="142844" y="4044950"/>
            <a:ext cx="4143404" cy="461665"/>
          </a:xfrm>
          <a:prstGeom prst="rect">
            <a:avLst/>
          </a:prstGeom>
          <a:solidFill>
            <a:srgbClr val="E6E6E6"/>
          </a:solidFill>
          <a:ln w="1905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MX" sz="2400" dirty="0"/>
              <a:t>Estanque de Combustible</a:t>
            </a:r>
            <a:endParaRPr lang="es-ES" sz="2400" dirty="0"/>
          </a:p>
        </p:txBody>
      </p:sp>
      <p:sp>
        <p:nvSpPr>
          <p:cNvPr id="1689614" name="Rectangle 14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0000" tIns="0" rIns="180000" bIns="0" anchor="ctr"/>
          <a:lstStyle/>
          <a:p>
            <a:pPr>
              <a:lnSpc>
                <a:spcPct val="80000"/>
              </a:lnSpc>
            </a:pPr>
            <a:r>
              <a:rPr lang="es-ES" sz="3200" b="1" dirty="0"/>
              <a:t>Componentes </a:t>
            </a:r>
            <a:r>
              <a:rPr lang="es-ES" sz="3200" b="1" dirty="0" smtClean="0"/>
              <a:t>principales: Estructura</a:t>
            </a:r>
            <a:endParaRPr lang="es-ES" sz="3200" b="1" dirty="0"/>
          </a:p>
        </p:txBody>
      </p:sp>
      <p:sp>
        <p:nvSpPr>
          <p:cNvPr id="1689615" name="Text Box 15"/>
          <p:cNvSpPr txBox="1">
            <a:spLocks noChangeArrowheads="1"/>
          </p:cNvSpPr>
          <p:nvPr/>
        </p:nvSpPr>
        <p:spPr bwMode="auto">
          <a:xfrm>
            <a:off x="2490788" y="1004888"/>
            <a:ext cx="1366832" cy="461665"/>
          </a:xfrm>
          <a:prstGeom prst="rect">
            <a:avLst/>
          </a:prstGeom>
          <a:solidFill>
            <a:srgbClr val="E6E6E6"/>
          </a:solidFill>
          <a:ln w="1905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MX" sz="2400" dirty="0"/>
              <a:t>Cabina</a:t>
            </a:r>
            <a:endParaRPr lang="es-ES" sz="2400" dirty="0"/>
          </a:p>
        </p:txBody>
      </p:sp>
      <p:sp>
        <p:nvSpPr>
          <p:cNvPr id="1689616" name="Line 16"/>
          <p:cNvSpPr>
            <a:spLocks noChangeShapeType="1"/>
          </p:cNvSpPr>
          <p:nvPr/>
        </p:nvSpPr>
        <p:spPr bwMode="auto">
          <a:xfrm>
            <a:off x="3140075" y="1468438"/>
            <a:ext cx="1287463" cy="863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0980" name="Picture 4" descr="CRIM0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908050"/>
            <a:ext cx="7488237" cy="54737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790981" name="Rectangle 5"/>
          <p:cNvSpPr>
            <a:spLocks noChangeArrowheads="1"/>
          </p:cNvSpPr>
          <p:nvPr/>
        </p:nvSpPr>
        <p:spPr bwMode="auto">
          <a:xfrm>
            <a:off x="36511" y="44450"/>
            <a:ext cx="914400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0000" tIns="0" rIns="180000" bIns="0" anchor="ctr"/>
          <a:lstStyle/>
          <a:p>
            <a:pPr>
              <a:lnSpc>
                <a:spcPct val="80000"/>
              </a:lnSpc>
            </a:pPr>
            <a:r>
              <a:rPr lang="es-ES" sz="3200" b="1" dirty="0"/>
              <a:t>Componentes </a:t>
            </a:r>
            <a:r>
              <a:rPr lang="es-ES" sz="3200" b="1" dirty="0" smtClean="0"/>
              <a:t>principales: Estructura </a:t>
            </a:r>
            <a:endParaRPr lang="es-ES" sz="3200" b="1" dirty="0"/>
          </a:p>
        </p:txBody>
      </p:sp>
      <p:sp>
        <p:nvSpPr>
          <p:cNvPr id="1790982" name="Line 6"/>
          <p:cNvSpPr>
            <a:spLocks noChangeShapeType="1"/>
          </p:cNvSpPr>
          <p:nvPr/>
        </p:nvSpPr>
        <p:spPr bwMode="auto">
          <a:xfrm flipH="1" flipV="1">
            <a:off x="1476375" y="3284538"/>
            <a:ext cx="287338" cy="2592387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790983" name="Text Box 7"/>
          <p:cNvSpPr txBox="1">
            <a:spLocks noChangeArrowheads="1"/>
          </p:cNvSpPr>
          <p:nvPr/>
        </p:nvSpPr>
        <p:spPr bwMode="auto">
          <a:xfrm>
            <a:off x="971550" y="5949950"/>
            <a:ext cx="2028814" cy="476250"/>
          </a:xfrm>
          <a:prstGeom prst="rect">
            <a:avLst/>
          </a:prstGeom>
          <a:solidFill>
            <a:srgbClr val="E6E6E6"/>
          </a:solidFill>
          <a:ln w="19050" algn="ctr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MX" sz="2400" dirty="0"/>
              <a:t>Contrapeso</a:t>
            </a:r>
            <a:endParaRPr lang="es-ES" sz="2400" dirty="0"/>
          </a:p>
        </p:txBody>
      </p:sp>
      <p:sp>
        <p:nvSpPr>
          <p:cNvPr id="1790984" name="Text Box 8"/>
          <p:cNvSpPr txBox="1">
            <a:spLocks noChangeArrowheads="1"/>
          </p:cNvSpPr>
          <p:nvPr/>
        </p:nvSpPr>
        <p:spPr bwMode="auto">
          <a:xfrm>
            <a:off x="5786446" y="2852738"/>
            <a:ext cx="3357554" cy="461665"/>
          </a:xfrm>
          <a:prstGeom prst="rect">
            <a:avLst/>
          </a:prstGeom>
          <a:solidFill>
            <a:srgbClr val="E6E6E6"/>
          </a:solidFill>
          <a:ln w="19050" algn="ctr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MX" sz="2400" dirty="0"/>
              <a:t>Enfriadores de aceite</a:t>
            </a:r>
            <a:endParaRPr lang="es-ES" sz="2400" dirty="0"/>
          </a:p>
        </p:txBody>
      </p:sp>
      <p:sp>
        <p:nvSpPr>
          <p:cNvPr id="1790985" name="Line 9"/>
          <p:cNvSpPr>
            <a:spLocks noChangeShapeType="1"/>
          </p:cNvSpPr>
          <p:nvPr/>
        </p:nvSpPr>
        <p:spPr bwMode="auto">
          <a:xfrm flipH="1" flipV="1">
            <a:off x="5148263" y="3068638"/>
            <a:ext cx="792162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790986" name="Text Box 10"/>
          <p:cNvSpPr txBox="1">
            <a:spLocks noChangeArrowheads="1"/>
          </p:cNvSpPr>
          <p:nvPr/>
        </p:nvSpPr>
        <p:spPr bwMode="auto">
          <a:xfrm>
            <a:off x="5786446" y="5013325"/>
            <a:ext cx="3143272" cy="461665"/>
          </a:xfrm>
          <a:prstGeom prst="rect">
            <a:avLst/>
          </a:prstGeom>
          <a:solidFill>
            <a:srgbClr val="E6E6E6"/>
          </a:solidFill>
          <a:ln w="19050" algn="ctr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MX" sz="2400" dirty="0"/>
              <a:t>Estanque </a:t>
            </a:r>
            <a:r>
              <a:rPr lang="es-MX" sz="2400" dirty="0" smtClean="0"/>
              <a:t>hidráulico</a:t>
            </a:r>
            <a:endParaRPr lang="es-ES" sz="2400" dirty="0"/>
          </a:p>
        </p:txBody>
      </p:sp>
      <p:sp>
        <p:nvSpPr>
          <p:cNvPr id="1790987" name="Line 11"/>
          <p:cNvSpPr>
            <a:spLocks noChangeShapeType="1"/>
          </p:cNvSpPr>
          <p:nvPr/>
        </p:nvSpPr>
        <p:spPr bwMode="auto">
          <a:xfrm flipH="1" flipV="1">
            <a:off x="4140200" y="3357563"/>
            <a:ext cx="2232025" cy="1655762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790988" name="Text Box 12"/>
          <p:cNvSpPr txBox="1">
            <a:spLocks noChangeArrowheads="1"/>
          </p:cNvSpPr>
          <p:nvPr/>
        </p:nvSpPr>
        <p:spPr bwMode="auto">
          <a:xfrm>
            <a:off x="4427538" y="981075"/>
            <a:ext cx="1858974" cy="476250"/>
          </a:xfrm>
          <a:prstGeom prst="rect">
            <a:avLst/>
          </a:prstGeom>
          <a:solidFill>
            <a:srgbClr val="E6E6E6"/>
          </a:solidFill>
          <a:ln w="19050" algn="ctr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MX" sz="2400" dirty="0"/>
              <a:t>Plataforma</a:t>
            </a:r>
            <a:endParaRPr lang="es-ES" sz="2400" dirty="0"/>
          </a:p>
        </p:txBody>
      </p:sp>
      <p:sp>
        <p:nvSpPr>
          <p:cNvPr id="1790990" name="Line 14"/>
          <p:cNvSpPr>
            <a:spLocks noChangeShapeType="1"/>
          </p:cNvSpPr>
          <p:nvPr/>
        </p:nvSpPr>
        <p:spPr bwMode="auto">
          <a:xfrm flipH="1">
            <a:off x="3348038" y="1196975"/>
            <a:ext cx="1079500" cy="6477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1634" name="Picture 2" descr="CRIM00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225" y="1052513"/>
            <a:ext cx="8869363" cy="5319712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861635" name="Line 3"/>
          <p:cNvSpPr>
            <a:spLocks noChangeShapeType="1"/>
          </p:cNvSpPr>
          <p:nvPr/>
        </p:nvSpPr>
        <p:spPr bwMode="auto">
          <a:xfrm flipH="1" flipV="1">
            <a:off x="4211638" y="3644900"/>
            <a:ext cx="1947862" cy="161925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861636" name="Text Box 4"/>
          <p:cNvSpPr txBox="1">
            <a:spLocks noChangeArrowheads="1"/>
          </p:cNvSpPr>
          <p:nvPr/>
        </p:nvSpPr>
        <p:spPr bwMode="auto">
          <a:xfrm>
            <a:off x="4500562" y="5233988"/>
            <a:ext cx="4071966" cy="830997"/>
          </a:xfrm>
          <a:prstGeom prst="rect">
            <a:avLst/>
          </a:prstGeom>
          <a:solidFill>
            <a:srgbClr val="E6E6E6"/>
          </a:solidFill>
          <a:ln w="2857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MX" sz="2400" dirty="0"/>
              <a:t>Batería de acumuladores</a:t>
            </a:r>
          </a:p>
          <a:p>
            <a:r>
              <a:rPr lang="es-MX" sz="2400" dirty="0"/>
              <a:t>polvo químico seco.</a:t>
            </a:r>
            <a:endParaRPr lang="es-ES" sz="2400" dirty="0"/>
          </a:p>
        </p:txBody>
      </p:sp>
      <p:sp>
        <p:nvSpPr>
          <p:cNvPr id="1861637" name="Rectangle 5"/>
          <p:cNvSpPr>
            <a:spLocks noChangeArrowheads="1"/>
          </p:cNvSpPr>
          <p:nvPr/>
        </p:nvSpPr>
        <p:spPr bwMode="auto">
          <a:xfrm>
            <a:off x="142908" y="161908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0000" tIns="0" rIns="180000" bIns="0" anchor="ctr"/>
          <a:lstStyle/>
          <a:p>
            <a:pPr>
              <a:lnSpc>
                <a:spcPct val="80000"/>
              </a:lnSpc>
            </a:pPr>
            <a:r>
              <a:rPr lang="es-ES_tradnl" sz="3200" b="1" dirty="0"/>
              <a:t>Sistema contra incendio</a:t>
            </a:r>
            <a:endParaRPr lang="es-ES" sz="32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ChangeArrowheads="1"/>
          </p:cNvSpPr>
          <p:nvPr/>
        </p:nvSpPr>
        <p:spPr bwMode="auto">
          <a:xfrm>
            <a:off x="285750" y="1143000"/>
            <a:ext cx="8501063" cy="307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marL="381000" indent="-381000" eaLnBrk="0" hangingPunct="0">
              <a:lnSpc>
                <a:spcPct val="170000"/>
              </a:lnSpc>
              <a:buClr>
                <a:srgbClr val="FF0000"/>
              </a:buClr>
              <a:buSzPct val="120000"/>
              <a:buFont typeface="Arial" pitchFamily="34" charset="0"/>
              <a:buChar char="•"/>
            </a:pPr>
            <a:endParaRPr lang="es-ES_tradnl" sz="1900" b="1">
              <a:solidFill>
                <a:srgbClr val="000099"/>
              </a:solidFill>
              <a:latin typeface="Arial" pitchFamily="34" charset="0"/>
            </a:endParaRPr>
          </a:p>
          <a:p>
            <a:pPr marL="381000" indent="-381000" eaLnBrk="0" hangingPunct="0">
              <a:lnSpc>
                <a:spcPct val="170000"/>
              </a:lnSpc>
              <a:buClr>
                <a:srgbClr val="FF0000"/>
              </a:buClr>
              <a:buSzPct val="120000"/>
            </a:pPr>
            <a:r>
              <a:rPr lang="es-ES_tradnl" sz="1900" b="1">
                <a:solidFill>
                  <a:srgbClr val="000099"/>
                </a:solidFill>
                <a:latin typeface="Arial" pitchFamily="34" charset="0"/>
              </a:rPr>
              <a:t>      </a:t>
            </a:r>
          </a:p>
          <a:p>
            <a:pPr marL="381000" indent="-381000" eaLnBrk="0" hangingPunct="0">
              <a:lnSpc>
                <a:spcPct val="170000"/>
              </a:lnSpc>
              <a:buClr>
                <a:srgbClr val="FF0000"/>
              </a:buClr>
              <a:buSzPct val="120000"/>
            </a:pPr>
            <a:endParaRPr lang="es-ES_tradnl" sz="1900" b="1">
              <a:solidFill>
                <a:srgbClr val="000099"/>
              </a:solidFill>
              <a:latin typeface="Arial" pitchFamily="34" charset="0"/>
            </a:endParaRPr>
          </a:p>
          <a:p>
            <a:pPr marL="381000" indent="-381000" eaLnBrk="0" hangingPunct="0">
              <a:lnSpc>
                <a:spcPct val="170000"/>
              </a:lnSpc>
              <a:buClr>
                <a:srgbClr val="FF0000"/>
              </a:buClr>
              <a:buSzPct val="120000"/>
            </a:pPr>
            <a:endParaRPr lang="es-ES_tradnl" sz="1900" b="1">
              <a:solidFill>
                <a:srgbClr val="000099"/>
              </a:solidFill>
              <a:latin typeface="Arial" pitchFamily="34" charset="0"/>
            </a:endParaRPr>
          </a:p>
          <a:p>
            <a:pPr marL="381000" indent="-381000" eaLnBrk="0" hangingPunct="0">
              <a:lnSpc>
                <a:spcPct val="170000"/>
              </a:lnSpc>
              <a:buClr>
                <a:srgbClr val="FF0000"/>
              </a:buClr>
              <a:buSzPct val="120000"/>
            </a:pPr>
            <a:endParaRPr lang="es-ES_tradnl" sz="1900" b="1">
              <a:solidFill>
                <a:srgbClr val="000099"/>
              </a:solidFill>
              <a:latin typeface="Arial" pitchFamily="34" charset="0"/>
            </a:endParaRPr>
          </a:p>
          <a:p>
            <a:pPr marL="381000" indent="-381000" eaLnBrk="0" hangingPunct="0">
              <a:lnSpc>
                <a:spcPct val="170000"/>
              </a:lnSpc>
              <a:buClr>
                <a:srgbClr val="FF0000"/>
              </a:buClr>
              <a:buSzPct val="120000"/>
            </a:pPr>
            <a:endParaRPr lang="es-ES_tradnl" sz="1900" b="1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142875" y="22078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s-ES_tradnl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PROCESOS DE OPERACIÓN Y MANTENIMIENTO</a:t>
            </a:r>
            <a:endParaRPr lang="es-CL" sz="2000" dirty="0"/>
          </a:p>
        </p:txBody>
      </p:sp>
      <p:pic>
        <p:nvPicPr>
          <p:cNvPr id="15364" name="Picture 2" descr="C:\Users\enrique\Desktop\tronaduras\Imagen 4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7313" y="1487488"/>
            <a:ext cx="6986587" cy="465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4 CuadroTexto"/>
          <p:cNvSpPr txBox="1">
            <a:spLocks noChangeArrowheads="1"/>
          </p:cNvSpPr>
          <p:nvPr/>
        </p:nvSpPr>
        <p:spPr bwMode="auto">
          <a:xfrm>
            <a:off x="3000393" y="895335"/>
            <a:ext cx="41433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b="1" dirty="0"/>
              <a:t>MINERIA </a:t>
            </a:r>
            <a:r>
              <a:rPr lang="es-MX" b="1" dirty="0" smtClean="0"/>
              <a:t>A CIELO </a:t>
            </a:r>
            <a:r>
              <a:rPr lang="es-MX" b="1" dirty="0"/>
              <a:t>ABIERTO</a:t>
            </a:r>
            <a:endParaRPr lang="es-C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4706" name="Picture 2" descr="CRIM00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088" y="1622425"/>
            <a:ext cx="4589462" cy="44704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864707" name="Rectangle 3"/>
          <p:cNvSpPr>
            <a:spLocks noChangeArrowheads="1"/>
          </p:cNvSpPr>
          <p:nvPr/>
        </p:nvSpPr>
        <p:spPr bwMode="auto">
          <a:xfrm>
            <a:off x="142908" y="376222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0000" tIns="0" rIns="180000" bIns="0" anchor="ctr"/>
          <a:lstStyle/>
          <a:p>
            <a:pPr>
              <a:lnSpc>
                <a:spcPct val="80000"/>
              </a:lnSpc>
            </a:pPr>
            <a:r>
              <a:rPr lang="es-ES_tradnl" sz="3200" b="1" dirty="0"/>
              <a:t>Control sistema automático contra Incendio.</a:t>
            </a:r>
            <a:endParaRPr lang="es-ES" sz="32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5730" name="Picture 2" descr="CRIM00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908050"/>
            <a:ext cx="7496175" cy="54737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865731" name="Rectangle 3"/>
          <p:cNvSpPr>
            <a:spLocks noChangeArrowheads="1"/>
          </p:cNvSpPr>
          <p:nvPr/>
        </p:nvSpPr>
        <p:spPr bwMode="auto">
          <a:xfrm>
            <a:off x="142908" y="161908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0000" tIns="0" rIns="180000" bIns="0" anchor="ctr"/>
          <a:lstStyle/>
          <a:p>
            <a:pPr>
              <a:lnSpc>
                <a:spcPct val="80000"/>
              </a:lnSpc>
            </a:pPr>
            <a:r>
              <a:rPr lang="es-ES_tradnl" sz="3200" b="1" dirty="0"/>
              <a:t>Extintor manual</a:t>
            </a:r>
            <a:endParaRPr lang="es-ES" sz="32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6754" name="Picture 2"/>
          <p:cNvPicPr>
            <a:picLocks noChangeAspect="1" noChangeArrowheads="1"/>
          </p:cNvPicPr>
          <p:nvPr/>
        </p:nvPicPr>
        <p:blipFill>
          <a:blip r:embed="rId3" cstate="print"/>
          <a:srcRect l="5676"/>
          <a:stretch>
            <a:fillRect/>
          </a:stretch>
        </p:blipFill>
        <p:spPr bwMode="auto">
          <a:xfrm>
            <a:off x="6159500" y="1384300"/>
            <a:ext cx="2854325" cy="3821113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</p:spPr>
      </p:pic>
      <p:sp>
        <p:nvSpPr>
          <p:cNvPr id="1866755" name="Line 3"/>
          <p:cNvSpPr>
            <a:spLocks noChangeShapeType="1"/>
          </p:cNvSpPr>
          <p:nvPr/>
        </p:nvSpPr>
        <p:spPr bwMode="auto">
          <a:xfrm flipV="1">
            <a:off x="7631113" y="4822825"/>
            <a:ext cx="71437" cy="1223963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866756" name="Text Box 4"/>
          <p:cNvSpPr txBox="1">
            <a:spLocks noChangeArrowheads="1"/>
          </p:cNvSpPr>
          <p:nvPr/>
        </p:nvSpPr>
        <p:spPr bwMode="auto">
          <a:xfrm>
            <a:off x="287338" y="5895975"/>
            <a:ext cx="24844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es-MX" sz="2400"/>
              <a:t>Escala opcional</a:t>
            </a:r>
            <a:endParaRPr lang="es-ES" sz="2400"/>
          </a:p>
        </p:txBody>
      </p:sp>
      <p:sp>
        <p:nvSpPr>
          <p:cNvPr id="1866757" name="Rectangle 5"/>
          <p:cNvSpPr>
            <a:spLocks noChangeArrowheads="1"/>
          </p:cNvSpPr>
          <p:nvPr/>
        </p:nvSpPr>
        <p:spPr bwMode="auto">
          <a:xfrm>
            <a:off x="6713538" y="5924550"/>
            <a:ext cx="23225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/>
            <a:r>
              <a:rPr lang="es-MX" sz="2400"/>
              <a:t>Escala principal</a:t>
            </a:r>
          </a:p>
        </p:txBody>
      </p:sp>
      <p:sp>
        <p:nvSpPr>
          <p:cNvPr id="1866758" name="Rectangle 6"/>
          <p:cNvSpPr>
            <a:spLocks noChangeArrowheads="1"/>
          </p:cNvSpPr>
          <p:nvPr/>
        </p:nvSpPr>
        <p:spPr bwMode="auto">
          <a:xfrm>
            <a:off x="2952750" y="5500688"/>
            <a:ext cx="3203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MX" sz="2400"/>
              <a:t>Escala de emergencia</a:t>
            </a:r>
            <a:endParaRPr lang="es-ES" sz="2400"/>
          </a:p>
        </p:txBody>
      </p:sp>
      <p:pic>
        <p:nvPicPr>
          <p:cNvPr id="186675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6575" y="1384300"/>
            <a:ext cx="2938463" cy="381317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866760" name="Line 8"/>
          <p:cNvSpPr>
            <a:spLocks noChangeShapeType="1"/>
          </p:cNvSpPr>
          <p:nvPr/>
        </p:nvSpPr>
        <p:spPr bwMode="auto">
          <a:xfrm flipV="1">
            <a:off x="3954463" y="3729038"/>
            <a:ext cx="863600" cy="1728787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s-CL"/>
          </a:p>
        </p:txBody>
      </p:sp>
      <p:pic>
        <p:nvPicPr>
          <p:cNvPr id="1866761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0650" y="1382713"/>
            <a:ext cx="2813050" cy="381317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866762" name="Line 10"/>
          <p:cNvSpPr>
            <a:spLocks noChangeShapeType="1"/>
          </p:cNvSpPr>
          <p:nvPr/>
        </p:nvSpPr>
        <p:spPr bwMode="auto">
          <a:xfrm flipV="1">
            <a:off x="1263650" y="3765550"/>
            <a:ext cx="503238" cy="2160588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866763" name="Rectangle 11"/>
          <p:cNvSpPr>
            <a:spLocks noChangeArrowheads="1"/>
          </p:cNvSpPr>
          <p:nvPr/>
        </p:nvSpPr>
        <p:spPr bwMode="auto">
          <a:xfrm>
            <a:off x="142908" y="233346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0000" tIns="0" rIns="180000" bIns="0" anchor="ctr"/>
          <a:lstStyle/>
          <a:p>
            <a:pPr>
              <a:lnSpc>
                <a:spcPct val="80000"/>
              </a:lnSpc>
            </a:pPr>
            <a:r>
              <a:rPr lang="es-ES" sz="3200" b="1" dirty="0"/>
              <a:t>Accesos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8802" name="Text Box 2"/>
          <p:cNvSpPr txBox="1">
            <a:spLocks noChangeArrowheads="1"/>
          </p:cNvSpPr>
          <p:nvPr/>
        </p:nvSpPr>
        <p:spPr bwMode="auto">
          <a:xfrm>
            <a:off x="250825" y="6127750"/>
            <a:ext cx="8283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sz="2400"/>
              <a:t>Cuando la escala está abajo el equipo se deshabilita.</a:t>
            </a:r>
            <a:endParaRPr lang="es-ES" sz="2400"/>
          </a:p>
        </p:txBody>
      </p:sp>
      <p:pic>
        <p:nvPicPr>
          <p:cNvPr id="1868803" name="Picture 3"/>
          <p:cNvPicPr>
            <a:picLocks noChangeAspect="1" noChangeArrowheads="1"/>
          </p:cNvPicPr>
          <p:nvPr/>
        </p:nvPicPr>
        <p:blipFill>
          <a:blip r:embed="rId2" cstate="print"/>
          <a:srcRect l="5676"/>
          <a:stretch>
            <a:fillRect/>
          </a:stretch>
        </p:blipFill>
        <p:spPr bwMode="auto">
          <a:xfrm>
            <a:off x="287338" y="920750"/>
            <a:ext cx="4225925" cy="4630738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</p:spPr>
      </p:pic>
      <p:pic>
        <p:nvPicPr>
          <p:cNvPr id="1868804" name="Picture 4" descr="CRIM00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2050" y="908050"/>
            <a:ext cx="3937000" cy="4630738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868805" name="Line 5"/>
          <p:cNvSpPr>
            <a:spLocks noChangeShapeType="1"/>
          </p:cNvSpPr>
          <p:nvPr/>
        </p:nvSpPr>
        <p:spPr bwMode="auto">
          <a:xfrm flipH="1" flipV="1">
            <a:off x="2525713" y="1127125"/>
            <a:ext cx="3435350" cy="12827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868806" name="Rectangle 6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0000" tIns="0" rIns="180000" bIns="0" anchor="ctr"/>
          <a:lstStyle/>
          <a:p>
            <a:pPr>
              <a:lnSpc>
                <a:spcPct val="80000"/>
              </a:lnSpc>
            </a:pPr>
            <a:r>
              <a:rPr lang="es-ES" sz="3200" b="1"/>
              <a:t>Accionamiento de la escala</a:t>
            </a:r>
          </a:p>
        </p:txBody>
      </p:sp>
      <p:sp>
        <p:nvSpPr>
          <p:cNvPr id="1868807" name="Text Box 7"/>
          <p:cNvSpPr txBox="1">
            <a:spLocks noChangeArrowheads="1"/>
          </p:cNvSpPr>
          <p:nvPr/>
        </p:nvSpPr>
        <p:spPr bwMode="auto">
          <a:xfrm>
            <a:off x="152400" y="5654675"/>
            <a:ext cx="2178050" cy="425450"/>
          </a:xfrm>
          <a:prstGeom prst="rect">
            <a:avLst/>
          </a:prstGeom>
          <a:solidFill>
            <a:srgbClr val="FFFF66"/>
          </a:solidFill>
          <a:ln w="2857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MX" sz="2000">
                <a:solidFill>
                  <a:srgbClr val="FF3300"/>
                </a:solidFill>
              </a:rPr>
              <a:t>¡ADVERTENCIA!</a:t>
            </a:r>
            <a:endParaRPr lang="es-ES" sz="2000">
              <a:solidFill>
                <a:srgbClr val="FF33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546" name="Rectangle 2"/>
          <p:cNvSpPr>
            <a:spLocks noChangeArrowheads="1"/>
          </p:cNvSpPr>
          <p:nvPr/>
        </p:nvSpPr>
        <p:spPr bwMode="auto">
          <a:xfrm>
            <a:off x="336550" y="1392238"/>
            <a:ext cx="50990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hangingPunct="0"/>
            <a:r>
              <a:rPr lang="en-US" sz="2400"/>
              <a:t>Asiento ergonomicamente ajustable</a:t>
            </a:r>
          </a:p>
        </p:txBody>
      </p:sp>
      <p:pic>
        <p:nvPicPr>
          <p:cNvPr id="1900547" name="Picture 3" descr="Actimo XXL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35513" y="765175"/>
            <a:ext cx="3652837" cy="5619750"/>
          </a:xfrm>
          <a:prstGeom prst="rect">
            <a:avLst/>
          </a:prstGeom>
          <a:noFill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522913" y="4446588"/>
            <a:ext cx="641350" cy="315912"/>
            <a:chOff x="3024" y="2944"/>
            <a:chExt cx="515" cy="234"/>
          </a:xfrm>
        </p:grpSpPr>
        <p:sp>
          <p:nvSpPr>
            <p:cNvPr id="1900549" name="Freeform 5"/>
            <p:cNvSpPr>
              <a:spLocks/>
            </p:cNvSpPr>
            <p:nvPr/>
          </p:nvSpPr>
          <p:spPr bwMode="auto">
            <a:xfrm>
              <a:off x="3314" y="2944"/>
              <a:ext cx="225" cy="98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77" y="97"/>
                </a:cxn>
                <a:cxn ang="0">
                  <a:pos x="177" y="47"/>
                </a:cxn>
                <a:cxn ang="0">
                  <a:pos x="210" y="56"/>
                </a:cxn>
                <a:cxn ang="0">
                  <a:pos x="224" y="0"/>
                </a:cxn>
                <a:cxn ang="0">
                  <a:pos x="65" y="3"/>
                </a:cxn>
                <a:cxn ang="0">
                  <a:pos x="103" y="16"/>
                </a:cxn>
                <a:cxn ang="0">
                  <a:pos x="0" y="70"/>
                </a:cxn>
              </a:cxnLst>
              <a:rect l="0" t="0" r="r" b="b"/>
              <a:pathLst>
                <a:path w="225" h="98">
                  <a:moveTo>
                    <a:pt x="0" y="70"/>
                  </a:moveTo>
                  <a:lnTo>
                    <a:pt x="77" y="97"/>
                  </a:lnTo>
                  <a:lnTo>
                    <a:pt x="177" y="47"/>
                  </a:lnTo>
                  <a:lnTo>
                    <a:pt x="210" y="56"/>
                  </a:lnTo>
                  <a:lnTo>
                    <a:pt x="224" y="0"/>
                  </a:lnTo>
                  <a:lnTo>
                    <a:pt x="65" y="3"/>
                  </a:lnTo>
                  <a:lnTo>
                    <a:pt x="103" y="16"/>
                  </a:lnTo>
                  <a:lnTo>
                    <a:pt x="0" y="70"/>
                  </a:lnTo>
                </a:path>
              </a:pathLst>
            </a:custGeom>
            <a:solidFill>
              <a:srgbClr val="FF3300"/>
            </a:solidFill>
            <a:ln w="12700" cap="rnd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CL"/>
            </a:p>
          </p:txBody>
        </p:sp>
        <p:sp>
          <p:nvSpPr>
            <p:cNvPr id="1900550" name="Freeform 6"/>
            <p:cNvSpPr>
              <a:spLocks/>
            </p:cNvSpPr>
            <p:nvPr/>
          </p:nvSpPr>
          <p:spPr bwMode="auto">
            <a:xfrm>
              <a:off x="3024" y="3049"/>
              <a:ext cx="313" cy="129"/>
            </a:xfrm>
            <a:custGeom>
              <a:avLst/>
              <a:gdLst/>
              <a:ahLst/>
              <a:cxnLst>
                <a:cxn ang="0">
                  <a:pos x="49" y="43"/>
                </a:cxn>
                <a:cxn ang="0">
                  <a:pos x="94" y="66"/>
                </a:cxn>
                <a:cxn ang="0">
                  <a:pos x="231" y="0"/>
                </a:cxn>
                <a:cxn ang="0">
                  <a:pos x="312" y="23"/>
                </a:cxn>
                <a:cxn ang="0">
                  <a:pos x="164" y="95"/>
                </a:cxn>
                <a:cxn ang="0">
                  <a:pos x="221" y="122"/>
                </a:cxn>
                <a:cxn ang="0">
                  <a:pos x="0" y="128"/>
                </a:cxn>
                <a:cxn ang="0">
                  <a:pos x="49" y="43"/>
                </a:cxn>
              </a:cxnLst>
              <a:rect l="0" t="0" r="r" b="b"/>
              <a:pathLst>
                <a:path w="313" h="129">
                  <a:moveTo>
                    <a:pt x="49" y="43"/>
                  </a:moveTo>
                  <a:lnTo>
                    <a:pt x="94" y="66"/>
                  </a:lnTo>
                  <a:lnTo>
                    <a:pt x="231" y="0"/>
                  </a:lnTo>
                  <a:lnTo>
                    <a:pt x="312" y="23"/>
                  </a:lnTo>
                  <a:lnTo>
                    <a:pt x="164" y="95"/>
                  </a:lnTo>
                  <a:lnTo>
                    <a:pt x="221" y="122"/>
                  </a:lnTo>
                  <a:lnTo>
                    <a:pt x="0" y="128"/>
                  </a:lnTo>
                  <a:lnTo>
                    <a:pt x="49" y="43"/>
                  </a:lnTo>
                </a:path>
              </a:pathLst>
            </a:custGeom>
            <a:solidFill>
              <a:srgbClr val="FF3300"/>
            </a:solidFill>
            <a:ln w="12700" cap="rnd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6756400" y="1612900"/>
            <a:ext cx="228600" cy="598488"/>
            <a:chOff x="3885" y="794"/>
            <a:chExt cx="184" cy="443"/>
          </a:xfrm>
        </p:grpSpPr>
        <p:sp>
          <p:nvSpPr>
            <p:cNvPr id="1900552" name="Freeform 8"/>
            <p:cNvSpPr>
              <a:spLocks/>
            </p:cNvSpPr>
            <p:nvPr/>
          </p:nvSpPr>
          <p:spPr bwMode="auto">
            <a:xfrm>
              <a:off x="3916" y="794"/>
              <a:ext cx="153" cy="195"/>
            </a:xfrm>
            <a:custGeom>
              <a:avLst/>
              <a:gdLst/>
              <a:ahLst/>
              <a:cxnLst>
                <a:cxn ang="0">
                  <a:pos x="105" y="188"/>
                </a:cxn>
                <a:cxn ang="0">
                  <a:pos x="26" y="194"/>
                </a:cxn>
                <a:cxn ang="0">
                  <a:pos x="37" y="114"/>
                </a:cxn>
                <a:cxn ang="0">
                  <a:pos x="0" y="116"/>
                </a:cxn>
                <a:cxn ang="0">
                  <a:pos x="97" y="0"/>
                </a:cxn>
                <a:cxn ang="0">
                  <a:pos x="152" y="106"/>
                </a:cxn>
                <a:cxn ang="0">
                  <a:pos x="117" y="107"/>
                </a:cxn>
                <a:cxn ang="0">
                  <a:pos x="105" y="188"/>
                </a:cxn>
              </a:cxnLst>
              <a:rect l="0" t="0" r="r" b="b"/>
              <a:pathLst>
                <a:path w="153" h="195">
                  <a:moveTo>
                    <a:pt x="105" y="188"/>
                  </a:moveTo>
                  <a:lnTo>
                    <a:pt x="26" y="194"/>
                  </a:lnTo>
                  <a:lnTo>
                    <a:pt x="37" y="114"/>
                  </a:lnTo>
                  <a:lnTo>
                    <a:pt x="0" y="116"/>
                  </a:lnTo>
                  <a:lnTo>
                    <a:pt x="97" y="0"/>
                  </a:lnTo>
                  <a:lnTo>
                    <a:pt x="152" y="106"/>
                  </a:lnTo>
                  <a:lnTo>
                    <a:pt x="117" y="107"/>
                  </a:lnTo>
                  <a:lnTo>
                    <a:pt x="105" y="188"/>
                  </a:lnTo>
                </a:path>
              </a:pathLst>
            </a:custGeom>
            <a:solidFill>
              <a:srgbClr val="FF3300"/>
            </a:solidFill>
            <a:ln w="12700" cap="rnd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CL"/>
            </a:p>
          </p:txBody>
        </p:sp>
        <p:sp>
          <p:nvSpPr>
            <p:cNvPr id="1900553" name="Freeform 9"/>
            <p:cNvSpPr>
              <a:spLocks/>
            </p:cNvSpPr>
            <p:nvPr/>
          </p:nvSpPr>
          <p:spPr bwMode="auto">
            <a:xfrm>
              <a:off x="3885" y="1042"/>
              <a:ext cx="153" cy="195"/>
            </a:xfrm>
            <a:custGeom>
              <a:avLst/>
              <a:gdLst/>
              <a:ahLst/>
              <a:cxnLst>
                <a:cxn ang="0">
                  <a:pos x="47" y="5"/>
                </a:cxn>
                <a:cxn ang="0">
                  <a:pos x="126" y="0"/>
                </a:cxn>
                <a:cxn ang="0">
                  <a:pos x="115" y="79"/>
                </a:cxn>
                <a:cxn ang="0">
                  <a:pos x="152" y="78"/>
                </a:cxn>
                <a:cxn ang="0">
                  <a:pos x="55" y="194"/>
                </a:cxn>
                <a:cxn ang="0">
                  <a:pos x="0" y="88"/>
                </a:cxn>
                <a:cxn ang="0">
                  <a:pos x="35" y="87"/>
                </a:cxn>
                <a:cxn ang="0">
                  <a:pos x="47" y="5"/>
                </a:cxn>
              </a:cxnLst>
              <a:rect l="0" t="0" r="r" b="b"/>
              <a:pathLst>
                <a:path w="153" h="195">
                  <a:moveTo>
                    <a:pt x="47" y="5"/>
                  </a:moveTo>
                  <a:lnTo>
                    <a:pt x="126" y="0"/>
                  </a:lnTo>
                  <a:lnTo>
                    <a:pt x="115" y="79"/>
                  </a:lnTo>
                  <a:lnTo>
                    <a:pt x="152" y="78"/>
                  </a:lnTo>
                  <a:lnTo>
                    <a:pt x="55" y="194"/>
                  </a:lnTo>
                  <a:lnTo>
                    <a:pt x="0" y="88"/>
                  </a:lnTo>
                  <a:lnTo>
                    <a:pt x="35" y="87"/>
                  </a:lnTo>
                  <a:lnTo>
                    <a:pt x="47" y="5"/>
                  </a:lnTo>
                </a:path>
              </a:pathLst>
            </a:custGeom>
            <a:solidFill>
              <a:srgbClr val="FF3300"/>
            </a:solidFill>
            <a:ln w="12700" cap="rnd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1900554" name="Freeform 10"/>
          <p:cNvSpPr>
            <a:spLocks/>
          </p:cNvSpPr>
          <p:nvPr/>
        </p:nvSpPr>
        <p:spPr bwMode="auto">
          <a:xfrm>
            <a:off x="5421313" y="4254500"/>
            <a:ext cx="166687" cy="300038"/>
          </a:xfrm>
          <a:custGeom>
            <a:avLst/>
            <a:gdLst/>
            <a:ahLst/>
            <a:cxnLst>
              <a:cxn ang="0">
                <a:pos x="47" y="189"/>
              </a:cxn>
              <a:cxn ang="0">
                <a:pos x="41" y="183"/>
              </a:cxn>
              <a:cxn ang="0">
                <a:pos x="39" y="181"/>
              </a:cxn>
              <a:cxn ang="0">
                <a:pos x="33" y="176"/>
              </a:cxn>
              <a:cxn ang="0">
                <a:pos x="29" y="172"/>
              </a:cxn>
              <a:cxn ang="0">
                <a:pos x="25" y="168"/>
              </a:cxn>
              <a:cxn ang="0">
                <a:pos x="20" y="162"/>
              </a:cxn>
              <a:cxn ang="0">
                <a:pos x="18" y="157"/>
              </a:cxn>
              <a:cxn ang="0">
                <a:pos x="16" y="150"/>
              </a:cxn>
              <a:cxn ang="0">
                <a:pos x="12" y="147"/>
              </a:cxn>
              <a:cxn ang="0">
                <a:pos x="10" y="141"/>
              </a:cxn>
              <a:cxn ang="0">
                <a:pos x="7" y="136"/>
              </a:cxn>
              <a:cxn ang="0">
                <a:pos x="4" y="126"/>
              </a:cxn>
              <a:cxn ang="0">
                <a:pos x="1" y="118"/>
              </a:cxn>
              <a:cxn ang="0">
                <a:pos x="1" y="110"/>
              </a:cxn>
              <a:cxn ang="0">
                <a:pos x="0" y="102"/>
              </a:cxn>
              <a:cxn ang="0">
                <a:pos x="1" y="92"/>
              </a:cxn>
              <a:cxn ang="0">
                <a:pos x="2" y="86"/>
              </a:cxn>
              <a:cxn ang="0">
                <a:pos x="2" y="76"/>
              </a:cxn>
              <a:cxn ang="0">
                <a:pos x="3" y="68"/>
              </a:cxn>
              <a:cxn ang="0">
                <a:pos x="8" y="59"/>
              </a:cxn>
              <a:cxn ang="0">
                <a:pos x="12" y="50"/>
              </a:cxn>
              <a:cxn ang="0">
                <a:pos x="21" y="39"/>
              </a:cxn>
              <a:cxn ang="0">
                <a:pos x="29" y="29"/>
              </a:cxn>
              <a:cxn ang="0">
                <a:pos x="36" y="23"/>
              </a:cxn>
              <a:cxn ang="0">
                <a:pos x="44" y="17"/>
              </a:cxn>
              <a:cxn ang="0">
                <a:pos x="55" y="9"/>
              </a:cxn>
              <a:cxn ang="0">
                <a:pos x="68" y="5"/>
              </a:cxn>
              <a:cxn ang="0">
                <a:pos x="81" y="0"/>
              </a:cxn>
              <a:cxn ang="0">
                <a:pos x="106" y="53"/>
              </a:cxn>
              <a:cxn ang="0">
                <a:pos x="98" y="57"/>
              </a:cxn>
              <a:cxn ang="0">
                <a:pos x="90" y="62"/>
              </a:cxn>
              <a:cxn ang="0">
                <a:pos x="84" y="67"/>
              </a:cxn>
              <a:cxn ang="0">
                <a:pos x="78" y="75"/>
              </a:cxn>
              <a:cxn ang="0">
                <a:pos x="73" y="83"/>
              </a:cxn>
              <a:cxn ang="0">
                <a:pos x="72" y="92"/>
              </a:cxn>
              <a:cxn ang="0">
                <a:pos x="71" y="99"/>
              </a:cxn>
              <a:cxn ang="0">
                <a:pos x="70" y="106"/>
              </a:cxn>
              <a:cxn ang="0">
                <a:pos x="71" y="113"/>
              </a:cxn>
              <a:cxn ang="0">
                <a:pos x="73" y="117"/>
              </a:cxn>
              <a:cxn ang="0">
                <a:pos x="73" y="125"/>
              </a:cxn>
              <a:cxn ang="0">
                <a:pos x="77" y="131"/>
              </a:cxn>
              <a:cxn ang="0">
                <a:pos x="79" y="136"/>
              </a:cxn>
              <a:cxn ang="0">
                <a:pos x="84" y="141"/>
              </a:cxn>
              <a:cxn ang="0">
                <a:pos x="87" y="146"/>
              </a:cxn>
              <a:cxn ang="0">
                <a:pos x="95" y="153"/>
              </a:cxn>
              <a:cxn ang="0">
                <a:pos x="101" y="156"/>
              </a:cxn>
              <a:cxn ang="0">
                <a:pos x="123" y="136"/>
              </a:cxn>
              <a:cxn ang="0">
                <a:pos x="47" y="222"/>
              </a:cxn>
              <a:cxn ang="0">
                <a:pos x="64" y="201"/>
              </a:cxn>
              <a:cxn ang="0">
                <a:pos x="56" y="195"/>
              </a:cxn>
              <a:cxn ang="0">
                <a:pos x="48" y="190"/>
              </a:cxn>
            </a:cxnLst>
            <a:rect l="0" t="0" r="r" b="b"/>
            <a:pathLst>
              <a:path w="134" h="223">
                <a:moveTo>
                  <a:pt x="48" y="190"/>
                </a:moveTo>
                <a:lnTo>
                  <a:pt x="47" y="189"/>
                </a:lnTo>
                <a:lnTo>
                  <a:pt x="42" y="186"/>
                </a:lnTo>
                <a:lnTo>
                  <a:pt x="41" y="183"/>
                </a:lnTo>
                <a:lnTo>
                  <a:pt x="40" y="182"/>
                </a:lnTo>
                <a:lnTo>
                  <a:pt x="39" y="181"/>
                </a:lnTo>
                <a:lnTo>
                  <a:pt x="36" y="178"/>
                </a:lnTo>
                <a:lnTo>
                  <a:pt x="33" y="176"/>
                </a:lnTo>
                <a:lnTo>
                  <a:pt x="33" y="175"/>
                </a:lnTo>
                <a:lnTo>
                  <a:pt x="29" y="172"/>
                </a:lnTo>
                <a:lnTo>
                  <a:pt x="27" y="169"/>
                </a:lnTo>
                <a:lnTo>
                  <a:pt x="25" y="168"/>
                </a:lnTo>
                <a:lnTo>
                  <a:pt x="24" y="165"/>
                </a:lnTo>
                <a:lnTo>
                  <a:pt x="20" y="162"/>
                </a:lnTo>
                <a:lnTo>
                  <a:pt x="19" y="159"/>
                </a:lnTo>
                <a:lnTo>
                  <a:pt x="18" y="157"/>
                </a:lnTo>
                <a:lnTo>
                  <a:pt x="15" y="154"/>
                </a:lnTo>
                <a:lnTo>
                  <a:pt x="16" y="150"/>
                </a:lnTo>
                <a:lnTo>
                  <a:pt x="14" y="148"/>
                </a:lnTo>
                <a:lnTo>
                  <a:pt x="12" y="147"/>
                </a:lnTo>
                <a:lnTo>
                  <a:pt x="11" y="144"/>
                </a:lnTo>
                <a:lnTo>
                  <a:pt x="10" y="141"/>
                </a:lnTo>
                <a:lnTo>
                  <a:pt x="10" y="139"/>
                </a:lnTo>
                <a:lnTo>
                  <a:pt x="7" y="136"/>
                </a:lnTo>
                <a:lnTo>
                  <a:pt x="5" y="131"/>
                </a:lnTo>
                <a:lnTo>
                  <a:pt x="4" y="126"/>
                </a:lnTo>
                <a:lnTo>
                  <a:pt x="5" y="122"/>
                </a:lnTo>
                <a:lnTo>
                  <a:pt x="1" y="118"/>
                </a:lnTo>
                <a:lnTo>
                  <a:pt x="1" y="114"/>
                </a:lnTo>
                <a:lnTo>
                  <a:pt x="1" y="110"/>
                </a:lnTo>
                <a:lnTo>
                  <a:pt x="0" y="105"/>
                </a:lnTo>
                <a:lnTo>
                  <a:pt x="0" y="102"/>
                </a:lnTo>
                <a:lnTo>
                  <a:pt x="1" y="98"/>
                </a:lnTo>
                <a:lnTo>
                  <a:pt x="1" y="92"/>
                </a:lnTo>
                <a:lnTo>
                  <a:pt x="1" y="89"/>
                </a:lnTo>
                <a:lnTo>
                  <a:pt x="2" y="86"/>
                </a:lnTo>
                <a:lnTo>
                  <a:pt x="1" y="82"/>
                </a:lnTo>
                <a:lnTo>
                  <a:pt x="2" y="76"/>
                </a:lnTo>
                <a:lnTo>
                  <a:pt x="3" y="73"/>
                </a:lnTo>
                <a:lnTo>
                  <a:pt x="3" y="68"/>
                </a:lnTo>
                <a:lnTo>
                  <a:pt x="7" y="64"/>
                </a:lnTo>
                <a:lnTo>
                  <a:pt x="8" y="59"/>
                </a:lnTo>
                <a:lnTo>
                  <a:pt x="11" y="54"/>
                </a:lnTo>
                <a:lnTo>
                  <a:pt x="12" y="50"/>
                </a:lnTo>
                <a:lnTo>
                  <a:pt x="15" y="45"/>
                </a:lnTo>
                <a:lnTo>
                  <a:pt x="21" y="39"/>
                </a:lnTo>
                <a:lnTo>
                  <a:pt x="25" y="34"/>
                </a:lnTo>
                <a:lnTo>
                  <a:pt x="29" y="29"/>
                </a:lnTo>
                <a:lnTo>
                  <a:pt x="32" y="26"/>
                </a:lnTo>
                <a:lnTo>
                  <a:pt x="36" y="23"/>
                </a:lnTo>
                <a:lnTo>
                  <a:pt x="42" y="21"/>
                </a:lnTo>
                <a:lnTo>
                  <a:pt x="44" y="17"/>
                </a:lnTo>
                <a:lnTo>
                  <a:pt x="50" y="14"/>
                </a:lnTo>
                <a:lnTo>
                  <a:pt x="55" y="9"/>
                </a:lnTo>
                <a:lnTo>
                  <a:pt x="62" y="5"/>
                </a:lnTo>
                <a:lnTo>
                  <a:pt x="68" y="5"/>
                </a:lnTo>
                <a:lnTo>
                  <a:pt x="74" y="1"/>
                </a:lnTo>
                <a:lnTo>
                  <a:pt x="81" y="0"/>
                </a:lnTo>
                <a:lnTo>
                  <a:pt x="112" y="51"/>
                </a:lnTo>
                <a:lnTo>
                  <a:pt x="106" y="53"/>
                </a:lnTo>
                <a:lnTo>
                  <a:pt x="103" y="55"/>
                </a:lnTo>
                <a:lnTo>
                  <a:pt x="98" y="57"/>
                </a:lnTo>
                <a:lnTo>
                  <a:pt x="93" y="60"/>
                </a:lnTo>
                <a:lnTo>
                  <a:pt x="90" y="62"/>
                </a:lnTo>
                <a:lnTo>
                  <a:pt x="87" y="65"/>
                </a:lnTo>
                <a:lnTo>
                  <a:pt x="84" y="67"/>
                </a:lnTo>
                <a:lnTo>
                  <a:pt x="81" y="73"/>
                </a:lnTo>
                <a:lnTo>
                  <a:pt x="78" y="75"/>
                </a:lnTo>
                <a:lnTo>
                  <a:pt x="76" y="80"/>
                </a:lnTo>
                <a:lnTo>
                  <a:pt x="73" y="83"/>
                </a:lnTo>
                <a:lnTo>
                  <a:pt x="73" y="89"/>
                </a:lnTo>
                <a:lnTo>
                  <a:pt x="72" y="92"/>
                </a:lnTo>
                <a:lnTo>
                  <a:pt x="72" y="96"/>
                </a:lnTo>
                <a:lnTo>
                  <a:pt x="71" y="99"/>
                </a:lnTo>
                <a:lnTo>
                  <a:pt x="71" y="104"/>
                </a:lnTo>
                <a:lnTo>
                  <a:pt x="70" y="106"/>
                </a:lnTo>
                <a:lnTo>
                  <a:pt x="71" y="109"/>
                </a:lnTo>
                <a:lnTo>
                  <a:pt x="71" y="113"/>
                </a:lnTo>
                <a:lnTo>
                  <a:pt x="71" y="116"/>
                </a:lnTo>
                <a:lnTo>
                  <a:pt x="73" y="117"/>
                </a:lnTo>
                <a:lnTo>
                  <a:pt x="73" y="121"/>
                </a:lnTo>
                <a:lnTo>
                  <a:pt x="73" y="125"/>
                </a:lnTo>
                <a:lnTo>
                  <a:pt x="75" y="128"/>
                </a:lnTo>
                <a:lnTo>
                  <a:pt x="77" y="131"/>
                </a:lnTo>
                <a:lnTo>
                  <a:pt x="80" y="132"/>
                </a:lnTo>
                <a:lnTo>
                  <a:pt x="79" y="136"/>
                </a:lnTo>
                <a:lnTo>
                  <a:pt x="82" y="138"/>
                </a:lnTo>
                <a:lnTo>
                  <a:pt x="84" y="141"/>
                </a:lnTo>
                <a:lnTo>
                  <a:pt x="86" y="144"/>
                </a:lnTo>
                <a:lnTo>
                  <a:pt x="87" y="146"/>
                </a:lnTo>
                <a:lnTo>
                  <a:pt x="90" y="149"/>
                </a:lnTo>
                <a:lnTo>
                  <a:pt x="95" y="153"/>
                </a:lnTo>
                <a:lnTo>
                  <a:pt x="97" y="155"/>
                </a:lnTo>
                <a:lnTo>
                  <a:pt x="101" y="156"/>
                </a:lnTo>
                <a:lnTo>
                  <a:pt x="103" y="158"/>
                </a:lnTo>
                <a:lnTo>
                  <a:pt x="123" y="136"/>
                </a:lnTo>
                <a:lnTo>
                  <a:pt x="133" y="208"/>
                </a:lnTo>
                <a:lnTo>
                  <a:pt x="47" y="222"/>
                </a:lnTo>
                <a:lnTo>
                  <a:pt x="64" y="203"/>
                </a:lnTo>
                <a:lnTo>
                  <a:pt x="64" y="201"/>
                </a:lnTo>
                <a:lnTo>
                  <a:pt x="59" y="199"/>
                </a:lnTo>
                <a:lnTo>
                  <a:pt x="56" y="195"/>
                </a:lnTo>
                <a:lnTo>
                  <a:pt x="51" y="193"/>
                </a:lnTo>
                <a:lnTo>
                  <a:pt x="48" y="190"/>
                </a:lnTo>
              </a:path>
            </a:pathLst>
          </a:custGeom>
          <a:solidFill>
            <a:srgbClr val="FF3300"/>
          </a:solidFill>
          <a:ln w="12700" cap="rnd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900555" name="Freeform 11"/>
          <p:cNvSpPr>
            <a:spLocks/>
          </p:cNvSpPr>
          <p:nvPr/>
        </p:nvSpPr>
        <p:spPr bwMode="auto">
          <a:xfrm>
            <a:off x="5456238" y="4040188"/>
            <a:ext cx="215900" cy="295275"/>
          </a:xfrm>
          <a:custGeom>
            <a:avLst/>
            <a:gdLst/>
            <a:ahLst/>
            <a:cxnLst>
              <a:cxn ang="0">
                <a:pos x="85" y="32"/>
              </a:cxn>
              <a:cxn ang="0">
                <a:pos x="77" y="34"/>
              </a:cxn>
              <a:cxn ang="0">
                <a:pos x="74" y="36"/>
              </a:cxn>
              <a:cxn ang="0">
                <a:pos x="68" y="38"/>
              </a:cxn>
              <a:cxn ang="0">
                <a:pos x="63" y="40"/>
              </a:cxn>
              <a:cxn ang="0">
                <a:pos x="57" y="42"/>
              </a:cxn>
              <a:cxn ang="0">
                <a:pos x="50" y="46"/>
              </a:cxn>
              <a:cxn ang="0">
                <a:pos x="46" y="51"/>
              </a:cxn>
              <a:cxn ang="0">
                <a:pos x="42" y="55"/>
              </a:cxn>
              <a:cxn ang="0">
                <a:pos x="38" y="56"/>
              </a:cxn>
              <a:cxn ang="0">
                <a:pos x="32" y="62"/>
              </a:cxn>
              <a:cxn ang="0">
                <a:pos x="29" y="66"/>
              </a:cxn>
              <a:cxn ang="0">
                <a:pos x="22" y="72"/>
              </a:cxn>
              <a:cxn ang="0">
                <a:pos x="15" y="78"/>
              </a:cxn>
              <a:cxn ang="0">
                <a:pos x="12" y="85"/>
              </a:cxn>
              <a:cxn ang="0">
                <a:pos x="9" y="93"/>
              </a:cxn>
              <a:cxn ang="0">
                <a:pos x="5" y="103"/>
              </a:cxn>
              <a:cxn ang="0">
                <a:pos x="5" y="109"/>
              </a:cxn>
              <a:cxn ang="0">
                <a:pos x="1" y="117"/>
              </a:cxn>
              <a:cxn ang="0">
                <a:pos x="0" y="126"/>
              </a:cxn>
              <a:cxn ang="0">
                <a:pos x="1" y="134"/>
              </a:cxn>
              <a:cxn ang="0">
                <a:pos x="2" y="144"/>
              </a:cxn>
              <a:cxn ang="0">
                <a:pos x="5" y="158"/>
              </a:cxn>
              <a:cxn ang="0">
                <a:pos x="8" y="170"/>
              </a:cxn>
              <a:cxn ang="0">
                <a:pos x="10" y="180"/>
              </a:cxn>
              <a:cxn ang="0">
                <a:pos x="16" y="189"/>
              </a:cxn>
              <a:cxn ang="0">
                <a:pos x="25" y="201"/>
              </a:cxn>
              <a:cxn ang="0">
                <a:pos x="34" y="209"/>
              </a:cxn>
              <a:cxn ang="0">
                <a:pos x="45" y="218"/>
              </a:cxn>
              <a:cxn ang="0">
                <a:pos x="88" y="178"/>
              </a:cxn>
              <a:cxn ang="0">
                <a:pos x="82" y="171"/>
              </a:cxn>
              <a:cxn ang="0">
                <a:pos x="77" y="162"/>
              </a:cxn>
              <a:cxn ang="0">
                <a:pos x="74" y="156"/>
              </a:cxn>
              <a:cxn ang="0">
                <a:pos x="70" y="148"/>
              </a:cxn>
              <a:cxn ang="0">
                <a:pos x="69" y="138"/>
              </a:cxn>
              <a:cxn ang="0">
                <a:pos x="71" y="130"/>
              </a:cxn>
              <a:cxn ang="0">
                <a:pos x="73" y="121"/>
              </a:cxn>
              <a:cxn ang="0">
                <a:pos x="75" y="115"/>
              </a:cxn>
              <a:cxn ang="0">
                <a:pos x="78" y="111"/>
              </a:cxn>
              <a:cxn ang="0">
                <a:pos x="82" y="104"/>
              </a:cxn>
              <a:cxn ang="0">
                <a:pos x="85" y="100"/>
              </a:cxn>
              <a:cxn ang="0">
                <a:pos x="92" y="96"/>
              </a:cxn>
              <a:cxn ang="0">
                <a:pos x="94" y="92"/>
              </a:cxn>
              <a:cxn ang="0">
                <a:pos x="101" y="88"/>
              </a:cxn>
              <a:cxn ang="0">
                <a:pos x="106" y="87"/>
              </a:cxn>
              <a:cxn ang="0">
                <a:pos x="116" y="83"/>
              </a:cxn>
              <a:cxn ang="0">
                <a:pos x="122" y="83"/>
              </a:cxn>
              <a:cxn ang="0">
                <a:pos x="136" y="109"/>
              </a:cxn>
              <a:cxn ang="0">
                <a:pos x="97" y="0"/>
              </a:cxn>
              <a:cxn ang="0">
                <a:pos x="106" y="27"/>
              </a:cxn>
              <a:cxn ang="0">
                <a:pos x="97" y="27"/>
              </a:cxn>
              <a:cxn ang="0">
                <a:pos x="87" y="29"/>
              </a:cxn>
            </a:cxnLst>
            <a:rect l="0" t="0" r="r" b="b"/>
            <a:pathLst>
              <a:path w="174" h="219">
                <a:moveTo>
                  <a:pt x="87" y="29"/>
                </a:moveTo>
                <a:lnTo>
                  <a:pt x="85" y="32"/>
                </a:lnTo>
                <a:lnTo>
                  <a:pt x="81" y="31"/>
                </a:lnTo>
                <a:lnTo>
                  <a:pt x="77" y="34"/>
                </a:lnTo>
                <a:lnTo>
                  <a:pt x="76" y="34"/>
                </a:lnTo>
                <a:lnTo>
                  <a:pt x="74" y="36"/>
                </a:lnTo>
                <a:lnTo>
                  <a:pt x="71" y="36"/>
                </a:lnTo>
                <a:lnTo>
                  <a:pt x="68" y="38"/>
                </a:lnTo>
                <a:lnTo>
                  <a:pt x="65" y="38"/>
                </a:lnTo>
                <a:lnTo>
                  <a:pt x="63" y="40"/>
                </a:lnTo>
                <a:lnTo>
                  <a:pt x="59" y="39"/>
                </a:lnTo>
                <a:lnTo>
                  <a:pt x="57" y="42"/>
                </a:lnTo>
                <a:lnTo>
                  <a:pt x="56" y="44"/>
                </a:lnTo>
                <a:lnTo>
                  <a:pt x="50" y="46"/>
                </a:lnTo>
                <a:lnTo>
                  <a:pt x="49" y="48"/>
                </a:lnTo>
                <a:lnTo>
                  <a:pt x="46" y="51"/>
                </a:lnTo>
                <a:lnTo>
                  <a:pt x="44" y="51"/>
                </a:lnTo>
                <a:lnTo>
                  <a:pt x="42" y="55"/>
                </a:lnTo>
                <a:lnTo>
                  <a:pt x="39" y="55"/>
                </a:lnTo>
                <a:lnTo>
                  <a:pt x="38" y="56"/>
                </a:lnTo>
                <a:lnTo>
                  <a:pt x="36" y="60"/>
                </a:lnTo>
                <a:lnTo>
                  <a:pt x="32" y="62"/>
                </a:lnTo>
                <a:lnTo>
                  <a:pt x="32" y="64"/>
                </a:lnTo>
                <a:lnTo>
                  <a:pt x="29" y="66"/>
                </a:lnTo>
                <a:lnTo>
                  <a:pt x="24" y="68"/>
                </a:lnTo>
                <a:lnTo>
                  <a:pt x="22" y="72"/>
                </a:lnTo>
                <a:lnTo>
                  <a:pt x="20" y="75"/>
                </a:lnTo>
                <a:lnTo>
                  <a:pt x="15" y="78"/>
                </a:lnTo>
                <a:lnTo>
                  <a:pt x="16" y="82"/>
                </a:lnTo>
                <a:lnTo>
                  <a:pt x="12" y="85"/>
                </a:lnTo>
                <a:lnTo>
                  <a:pt x="10" y="90"/>
                </a:lnTo>
                <a:lnTo>
                  <a:pt x="9" y="93"/>
                </a:lnTo>
                <a:lnTo>
                  <a:pt x="7" y="98"/>
                </a:lnTo>
                <a:lnTo>
                  <a:pt x="5" y="103"/>
                </a:lnTo>
                <a:lnTo>
                  <a:pt x="6" y="106"/>
                </a:lnTo>
                <a:lnTo>
                  <a:pt x="5" y="109"/>
                </a:lnTo>
                <a:lnTo>
                  <a:pt x="3" y="112"/>
                </a:lnTo>
                <a:lnTo>
                  <a:pt x="1" y="117"/>
                </a:lnTo>
                <a:lnTo>
                  <a:pt x="1" y="120"/>
                </a:lnTo>
                <a:lnTo>
                  <a:pt x="0" y="126"/>
                </a:lnTo>
                <a:lnTo>
                  <a:pt x="1" y="131"/>
                </a:lnTo>
                <a:lnTo>
                  <a:pt x="1" y="134"/>
                </a:lnTo>
                <a:lnTo>
                  <a:pt x="0" y="142"/>
                </a:lnTo>
                <a:lnTo>
                  <a:pt x="2" y="144"/>
                </a:lnTo>
                <a:lnTo>
                  <a:pt x="2" y="152"/>
                </a:lnTo>
                <a:lnTo>
                  <a:pt x="5" y="158"/>
                </a:lnTo>
                <a:lnTo>
                  <a:pt x="5" y="164"/>
                </a:lnTo>
                <a:lnTo>
                  <a:pt x="8" y="170"/>
                </a:lnTo>
                <a:lnTo>
                  <a:pt x="10" y="175"/>
                </a:lnTo>
                <a:lnTo>
                  <a:pt x="10" y="180"/>
                </a:lnTo>
                <a:lnTo>
                  <a:pt x="15" y="184"/>
                </a:lnTo>
                <a:lnTo>
                  <a:pt x="16" y="189"/>
                </a:lnTo>
                <a:lnTo>
                  <a:pt x="21" y="195"/>
                </a:lnTo>
                <a:lnTo>
                  <a:pt x="25" y="201"/>
                </a:lnTo>
                <a:lnTo>
                  <a:pt x="28" y="205"/>
                </a:lnTo>
                <a:lnTo>
                  <a:pt x="34" y="209"/>
                </a:lnTo>
                <a:lnTo>
                  <a:pt x="38" y="214"/>
                </a:lnTo>
                <a:lnTo>
                  <a:pt x="45" y="218"/>
                </a:lnTo>
                <a:lnTo>
                  <a:pt x="94" y="183"/>
                </a:lnTo>
                <a:lnTo>
                  <a:pt x="88" y="178"/>
                </a:lnTo>
                <a:lnTo>
                  <a:pt x="84" y="175"/>
                </a:lnTo>
                <a:lnTo>
                  <a:pt x="82" y="171"/>
                </a:lnTo>
                <a:lnTo>
                  <a:pt x="78" y="168"/>
                </a:lnTo>
                <a:lnTo>
                  <a:pt x="77" y="162"/>
                </a:lnTo>
                <a:lnTo>
                  <a:pt x="75" y="159"/>
                </a:lnTo>
                <a:lnTo>
                  <a:pt x="74" y="156"/>
                </a:lnTo>
                <a:lnTo>
                  <a:pt x="72" y="152"/>
                </a:lnTo>
                <a:lnTo>
                  <a:pt x="70" y="148"/>
                </a:lnTo>
                <a:lnTo>
                  <a:pt x="71" y="143"/>
                </a:lnTo>
                <a:lnTo>
                  <a:pt x="69" y="138"/>
                </a:lnTo>
                <a:lnTo>
                  <a:pt x="70" y="133"/>
                </a:lnTo>
                <a:lnTo>
                  <a:pt x="71" y="130"/>
                </a:lnTo>
                <a:lnTo>
                  <a:pt x="71" y="126"/>
                </a:lnTo>
                <a:lnTo>
                  <a:pt x="73" y="121"/>
                </a:lnTo>
                <a:lnTo>
                  <a:pt x="74" y="119"/>
                </a:lnTo>
                <a:lnTo>
                  <a:pt x="75" y="115"/>
                </a:lnTo>
                <a:lnTo>
                  <a:pt x="76" y="113"/>
                </a:lnTo>
                <a:lnTo>
                  <a:pt x="78" y="111"/>
                </a:lnTo>
                <a:lnTo>
                  <a:pt x="79" y="109"/>
                </a:lnTo>
                <a:lnTo>
                  <a:pt x="82" y="104"/>
                </a:lnTo>
                <a:lnTo>
                  <a:pt x="84" y="102"/>
                </a:lnTo>
                <a:lnTo>
                  <a:pt x="85" y="100"/>
                </a:lnTo>
                <a:lnTo>
                  <a:pt x="88" y="98"/>
                </a:lnTo>
                <a:lnTo>
                  <a:pt x="92" y="96"/>
                </a:lnTo>
                <a:lnTo>
                  <a:pt x="94" y="95"/>
                </a:lnTo>
                <a:lnTo>
                  <a:pt x="94" y="92"/>
                </a:lnTo>
                <a:lnTo>
                  <a:pt x="98" y="91"/>
                </a:lnTo>
                <a:lnTo>
                  <a:pt x="101" y="88"/>
                </a:lnTo>
                <a:lnTo>
                  <a:pt x="104" y="88"/>
                </a:lnTo>
                <a:lnTo>
                  <a:pt x="106" y="87"/>
                </a:lnTo>
                <a:lnTo>
                  <a:pt x="110" y="83"/>
                </a:lnTo>
                <a:lnTo>
                  <a:pt x="116" y="83"/>
                </a:lnTo>
                <a:lnTo>
                  <a:pt x="119" y="83"/>
                </a:lnTo>
                <a:lnTo>
                  <a:pt x="122" y="83"/>
                </a:lnTo>
                <a:lnTo>
                  <a:pt x="126" y="83"/>
                </a:lnTo>
                <a:lnTo>
                  <a:pt x="136" y="109"/>
                </a:lnTo>
                <a:lnTo>
                  <a:pt x="173" y="47"/>
                </a:lnTo>
                <a:lnTo>
                  <a:pt x="97" y="0"/>
                </a:lnTo>
                <a:lnTo>
                  <a:pt x="107" y="25"/>
                </a:lnTo>
                <a:lnTo>
                  <a:pt x="106" y="27"/>
                </a:lnTo>
                <a:lnTo>
                  <a:pt x="101" y="28"/>
                </a:lnTo>
                <a:lnTo>
                  <a:pt x="97" y="27"/>
                </a:lnTo>
                <a:lnTo>
                  <a:pt x="92" y="29"/>
                </a:lnTo>
                <a:lnTo>
                  <a:pt x="87" y="29"/>
                </a:lnTo>
              </a:path>
            </a:pathLst>
          </a:custGeom>
          <a:solidFill>
            <a:srgbClr val="FF3300"/>
          </a:solidFill>
          <a:ln w="12700" cap="rnd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900556" name="Freeform 12"/>
          <p:cNvSpPr>
            <a:spLocks/>
          </p:cNvSpPr>
          <p:nvPr/>
        </p:nvSpPr>
        <p:spPr bwMode="auto">
          <a:xfrm>
            <a:off x="5440363" y="4213225"/>
            <a:ext cx="171450" cy="157163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137" y="44"/>
              </a:cxn>
              <a:cxn ang="0">
                <a:pos x="128" y="115"/>
              </a:cxn>
              <a:cxn ang="0">
                <a:pos x="0" y="75"/>
              </a:cxn>
              <a:cxn ang="0">
                <a:pos x="12" y="0"/>
              </a:cxn>
            </a:cxnLst>
            <a:rect l="0" t="0" r="r" b="b"/>
            <a:pathLst>
              <a:path w="138" h="116">
                <a:moveTo>
                  <a:pt x="12" y="0"/>
                </a:moveTo>
                <a:lnTo>
                  <a:pt x="137" y="44"/>
                </a:lnTo>
                <a:lnTo>
                  <a:pt x="128" y="115"/>
                </a:lnTo>
                <a:lnTo>
                  <a:pt x="0" y="75"/>
                </a:lnTo>
                <a:lnTo>
                  <a:pt x="12" y="0"/>
                </a:lnTo>
              </a:path>
            </a:pathLst>
          </a:custGeom>
          <a:solidFill>
            <a:schemeClr val="bg1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s-CL"/>
          </a:p>
        </p:txBody>
      </p: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7192963" y="1236663"/>
            <a:ext cx="552450" cy="244475"/>
            <a:chOff x="4233" y="515"/>
            <a:chExt cx="446" cy="181"/>
          </a:xfrm>
        </p:grpSpPr>
        <p:sp>
          <p:nvSpPr>
            <p:cNvPr id="1900558" name="Freeform 14"/>
            <p:cNvSpPr>
              <a:spLocks/>
            </p:cNvSpPr>
            <p:nvPr/>
          </p:nvSpPr>
          <p:spPr bwMode="auto">
            <a:xfrm>
              <a:off x="4233" y="518"/>
              <a:ext cx="391" cy="178"/>
            </a:xfrm>
            <a:custGeom>
              <a:avLst/>
              <a:gdLst/>
              <a:ahLst/>
              <a:cxnLst>
                <a:cxn ang="0">
                  <a:pos x="51" y="92"/>
                </a:cxn>
                <a:cxn ang="0">
                  <a:pos x="58" y="84"/>
                </a:cxn>
                <a:cxn ang="0">
                  <a:pos x="60" y="81"/>
                </a:cxn>
                <a:cxn ang="0">
                  <a:pos x="64" y="74"/>
                </a:cxn>
                <a:cxn ang="0">
                  <a:pos x="66" y="69"/>
                </a:cxn>
                <a:cxn ang="0">
                  <a:pos x="71" y="63"/>
                </a:cxn>
                <a:cxn ang="0">
                  <a:pos x="77" y="55"/>
                </a:cxn>
                <a:cxn ang="0">
                  <a:pos x="82" y="52"/>
                </a:cxn>
                <a:cxn ang="0">
                  <a:pos x="95" y="46"/>
                </a:cxn>
                <a:cxn ang="0">
                  <a:pos x="95" y="42"/>
                </a:cxn>
                <a:cxn ang="0">
                  <a:pos x="104" y="38"/>
                </a:cxn>
                <a:cxn ang="0">
                  <a:pos x="111" y="34"/>
                </a:cxn>
                <a:cxn ang="0">
                  <a:pos x="124" y="25"/>
                </a:cxn>
                <a:cxn ang="0">
                  <a:pos x="133" y="20"/>
                </a:cxn>
                <a:cxn ang="0">
                  <a:pos x="146" y="17"/>
                </a:cxn>
                <a:cxn ang="0">
                  <a:pos x="160" y="12"/>
                </a:cxn>
                <a:cxn ang="0">
                  <a:pos x="177" y="10"/>
                </a:cxn>
                <a:cxn ang="0">
                  <a:pos x="188" y="8"/>
                </a:cxn>
                <a:cxn ang="0">
                  <a:pos x="208" y="3"/>
                </a:cxn>
                <a:cxn ang="0">
                  <a:pos x="219" y="0"/>
                </a:cxn>
                <a:cxn ang="0">
                  <a:pos x="237" y="2"/>
                </a:cxn>
                <a:cxn ang="0">
                  <a:pos x="255" y="1"/>
                </a:cxn>
                <a:cxn ang="0">
                  <a:pos x="281" y="5"/>
                </a:cxn>
                <a:cxn ang="0">
                  <a:pos x="303" y="8"/>
                </a:cxn>
                <a:cxn ang="0">
                  <a:pos x="317" y="12"/>
                </a:cxn>
                <a:cxn ang="0">
                  <a:pos x="334" y="17"/>
                </a:cxn>
                <a:cxn ang="0">
                  <a:pos x="357" y="23"/>
                </a:cxn>
                <a:cxn ang="0">
                  <a:pos x="372" y="33"/>
                </a:cxn>
                <a:cxn ang="0">
                  <a:pos x="390" y="42"/>
                </a:cxn>
                <a:cxn ang="0">
                  <a:pos x="323" y="87"/>
                </a:cxn>
                <a:cxn ang="0">
                  <a:pos x="310" y="81"/>
                </a:cxn>
                <a:cxn ang="0">
                  <a:pos x="295" y="77"/>
                </a:cxn>
                <a:cxn ang="0">
                  <a:pos x="284" y="75"/>
                </a:cxn>
                <a:cxn ang="0">
                  <a:pos x="264" y="72"/>
                </a:cxn>
                <a:cxn ang="0">
                  <a:pos x="248" y="70"/>
                </a:cxn>
                <a:cxn ang="0">
                  <a:pos x="233" y="73"/>
                </a:cxn>
                <a:cxn ang="0">
                  <a:pos x="219" y="76"/>
                </a:cxn>
                <a:cxn ang="0">
                  <a:pos x="208" y="77"/>
                </a:cxn>
                <a:cxn ang="0">
                  <a:pos x="197" y="81"/>
                </a:cxn>
                <a:cxn ang="0">
                  <a:pos x="193" y="85"/>
                </a:cxn>
                <a:cxn ang="0">
                  <a:pos x="177" y="89"/>
                </a:cxn>
                <a:cxn ang="0">
                  <a:pos x="171" y="95"/>
                </a:cxn>
                <a:cxn ang="0">
                  <a:pos x="164" y="99"/>
                </a:cxn>
                <a:cxn ang="0">
                  <a:pos x="159" y="105"/>
                </a:cxn>
                <a:cxn ang="0">
                  <a:pos x="153" y="110"/>
                </a:cxn>
                <a:cxn ang="0">
                  <a:pos x="148" y="120"/>
                </a:cxn>
                <a:cxn ang="0">
                  <a:pos x="148" y="127"/>
                </a:cxn>
                <a:cxn ang="0">
                  <a:pos x="197" y="139"/>
                </a:cxn>
                <a:cxn ang="0">
                  <a:pos x="0" y="106"/>
                </a:cxn>
                <a:cxn ang="0">
                  <a:pos x="44" y="113"/>
                </a:cxn>
                <a:cxn ang="0">
                  <a:pos x="49" y="103"/>
                </a:cxn>
                <a:cxn ang="0">
                  <a:pos x="51" y="93"/>
                </a:cxn>
              </a:cxnLst>
              <a:rect l="0" t="0" r="r" b="b"/>
              <a:pathLst>
                <a:path w="391" h="178">
                  <a:moveTo>
                    <a:pt x="51" y="93"/>
                  </a:moveTo>
                  <a:lnTo>
                    <a:pt x="51" y="92"/>
                  </a:lnTo>
                  <a:lnTo>
                    <a:pt x="53" y="87"/>
                  </a:lnTo>
                  <a:lnTo>
                    <a:pt x="58" y="84"/>
                  </a:lnTo>
                  <a:lnTo>
                    <a:pt x="58" y="82"/>
                  </a:lnTo>
                  <a:lnTo>
                    <a:pt x="60" y="81"/>
                  </a:lnTo>
                  <a:lnTo>
                    <a:pt x="62" y="78"/>
                  </a:lnTo>
                  <a:lnTo>
                    <a:pt x="64" y="74"/>
                  </a:lnTo>
                  <a:lnTo>
                    <a:pt x="66" y="73"/>
                  </a:lnTo>
                  <a:lnTo>
                    <a:pt x="66" y="69"/>
                  </a:lnTo>
                  <a:lnTo>
                    <a:pt x="71" y="66"/>
                  </a:lnTo>
                  <a:lnTo>
                    <a:pt x="71" y="63"/>
                  </a:lnTo>
                  <a:lnTo>
                    <a:pt x="73" y="62"/>
                  </a:lnTo>
                  <a:lnTo>
                    <a:pt x="77" y="55"/>
                  </a:lnTo>
                  <a:lnTo>
                    <a:pt x="80" y="55"/>
                  </a:lnTo>
                  <a:lnTo>
                    <a:pt x="82" y="52"/>
                  </a:lnTo>
                  <a:lnTo>
                    <a:pt x="86" y="48"/>
                  </a:lnTo>
                  <a:lnTo>
                    <a:pt x="95" y="46"/>
                  </a:lnTo>
                  <a:lnTo>
                    <a:pt x="95" y="44"/>
                  </a:lnTo>
                  <a:lnTo>
                    <a:pt x="95" y="42"/>
                  </a:lnTo>
                  <a:lnTo>
                    <a:pt x="102" y="40"/>
                  </a:lnTo>
                  <a:lnTo>
                    <a:pt x="104" y="38"/>
                  </a:lnTo>
                  <a:lnTo>
                    <a:pt x="108" y="39"/>
                  </a:lnTo>
                  <a:lnTo>
                    <a:pt x="111" y="34"/>
                  </a:lnTo>
                  <a:lnTo>
                    <a:pt x="117" y="30"/>
                  </a:lnTo>
                  <a:lnTo>
                    <a:pt x="124" y="25"/>
                  </a:lnTo>
                  <a:lnTo>
                    <a:pt x="129" y="26"/>
                  </a:lnTo>
                  <a:lnTo>
                    <a:pt x="133" y="20"/>
                  </a:lnTo>
                  <a:lnTo>
                    <a:pt x="140" y="18"/>
                  </a:lnTo>
                  <a:lnTo>
                    <a:pt x="146" y="17"/>
                  </a:lnTo>
                  <a:lnTo>
                    <a:pt x="153" y="13"/>
                  </a:lnTo>
                  <a:lnTo>
                    <a:pt x="160" y="12"/>
                  </a:lnTo>
                  <a:lnTo>
                    <a:pt x="166" y="11"/>
                  </a:lnTo>
                  <a:lnTo>
                    <a:pt x="177" y="10"/>
                  </a:lnTo>
                  <a:lnTo>
                    <a:pt x="180" y="9"/>
                  </a:lnTo>
                  <a:lnTo>
                    <a:pt x="188" y="8"/>
                  </a:lnTo>
                  <a:lnTo>
                    <a:pt x="191" y="5"/>
                  </a:lnTo>
                  <a:lnTo>
                    <a:pt x="208" y="3"/>
                  </a:lnTo>
                  <a:lnTo>
                    <a:pt x="211" y="2"/>
                  </a:lnTo>
                  <a:lnTo>
                    <a:pt x="219" y="0"/>
                  </a:lnTo>
                  <a:lnTo>
                    <a:pt x="228" y="2"/>
                  </a:lnTo>
                  <a:lnTo>
                    <a:pt x="237" y="2"/>
                  </a:lnTo>
                  <a:lnTo>
                    <a:pt x="246" y="2"/>
                  </a:lnTo>
                  <a:lnTo>
                    <a:pt x="255" y="1"/>
                  </a:lnTo>
                  <a:lnTo>
                    <a:pt x="268" y="1"/>
                  </a:lnTo>
                  <a:lnTo>
                    <a:pt x="281" y="5"/>
                  </a:lnTo>
                  <a:lnTo>
                    <a:pt x="292" y="6"/>
                  </a:lnTo>
                  <a:lnTo>
                    <a:pt x="303" y="8"/>
                  </a:lnTo>
                  <a:lnTo>
                    <a:pt x="310" y="11"/>
                  </a:lnTo>
                  <a:lnTo>
                    <a:pt x="317" y="12"/>
                  </a:lnTo>
                  <a:lnTo>
                    <a:pt x="326" y="17"/>
                  </a:lnTo>
                  <a:lnTo>
                    <a:pt x="334" y="17"/>
                  </a:lnTo>
                  <a:lnTo>
                    <a:pt x="343" y="22"/>
                  </a:lnTo>
                  <a:lnTo>
                    <a:pt x="357" y="23"/>
                  </a:lnTo>
                  <a:lnTo>
                    <a:pt x="368" y="28"/>
                  </a:lnTo>
                  <a:lnTo>
                    <a:pt x="372" y="33"/>
                  </a:lnTo>
                  <a:lnTo>
                    <a:pt x="385" y="37"/>
                  </a:lnTo>
                  <a:lnTo>
                    <a:pt x="390" y="42"/>
                  </a:lnTo>
                  <a:lnTo>
                    <a:pt x="330" y="93"/>
                  </a:lnTo>
                  <a:lnTo>
                    <a:pt x="323" y="87"/>
                  </a:lnTo>
                  <a:lnTo>
                    <a:pt x="317" y="86"/>
                  </a:lnTo>
                  <a:lnTo>
                    <a:pt x="310" y="81"/>
                  </a:lnTo>
                  <a:lnTo>
                    <a:pt x="301" y="79"/>
                  </a:lnTo>
                  <a:lnTo>
                    <a:pt x="295" y="77"/>
                  </a:lnTo>
                  <a:lnTo>
                    <a:pt x="290" y="76"/>
                  </a:lnTo>
                  <a:lnTo>
                    <a:pt x="284" y="75"/>
                  </a:lnTo>
                  <a:lnTo>
                    <a:pt x="270" y="73"/>
                  </a:lnTo>
                  <a:lnTo>
                    <a:pt x="264" y="72"/>
                  </a:lnTo>
                  <a:lnTo>
                    <a:pt x="253" y="71"/>
                  </a:lnTo>
                  <a:lnTo>
                    <a:pt x="248" y="70"/>
                  </a:lnTo>
                  <a:lnTo>
                    <a:pt x="237" y="73"/>
                  </a:lnTo>
                  <a:lnTo>
                    <a:pt x="233" y="73"/>
                  </a:lnTo>
                  <a:lnTo>
                    <a:pt x="224" y="75"/>
                  </a:lnTo>
                  <a:lnTo>
                    <a:pt x="219" y="76"/>
                  </a:lnTo>
                  <a:lnTo>
                    <a:pt x="211" y="77"/>
                  </a:lnTo>
                  <a:lnTo>
                    <a:pt x="208" y="77"/>
                  </a:lnTo>
                  <a:lnTo>
                    <a:pt x="204" y="80"/>
                  </a:lnTo>
                  <a:lnTo>
                    <a:pt x="197" y="81"/>
                  </a:lnTo>
                  <a:lnTo>
                    <a:pt x="190" y="82"/>
                  </a:lnTo>
                  <a:lnTo>
                    <a:pt x="193" y="85"/>
                  </a:lnTo>
                  <a:lnTo>
                    <a:pt x="184" y="86"/>
                  </a:lnTo>
                  <a:lnTo>
                    <a:pt x="177" y="89"/>
                  </a:lnTo>
                  <a:lnTo>
                    <a:pt x="173" y="91"/>
                  </a:lnTo>
                  <a:lnTo>
                    <a:pt x="171" y="95"/>
                  </a:lnTo>
                  <a:lnTo>
                    <a:pt x="171" y="98"/>
                  </a:lnTo>
                  <a:lnTo>
                    <a:pt x="164" y="99"/>
                  </a:lnTo>
                  <a:lnTo>
                    <a:pt x="162" y="102"/>
                  </a:lnTo>
                  <a:lnTo>
                    <a:pt x="159" y="105"/>
                  </a:lnTo>
                  <a:lnTo>
                    <a:pt x="159" y="108"/>
                  </a:lnTo>
                  <a:lnTo>
                    <a:pt x="153" y="110"/>
                  </a:lnTo>
                  <a:lnTo>
                    <a:pt x="151" y="114"/>
                  </a:lnTo>
                  <a:lnTo>
                    <a:pt x="148" y="120"/>
                  </a:lnTo>
                  <a:lnTo>
                    <a:pt x="148" y="122"/>
                  </a:lnTo>
                  <a:lnTo>
                    <a:pt x="148" y="127"/>
                  </a:lnTo>
                  <a:lnTo>
                    <a:pt x="146" y="131"/>
                  </a:lnTo>
                  <a:lnTo>
                    <a:pt x="197" y="139"/>
                  </a:lnTo>
                  <a:lnTo>
                    <a:pt x="89" y="177"/>
                  </a:lnTo>
                  <a:lnTo>
                    <a:pt x="0" y="106"/>
                  </a:lnTo>
                  <a:lnTo>
                    <a:pt x="42" y="113"/>
                  </a:lnTo>
                  <a:lnTo>
                    <a:pt x="44" y="113"/>
                  </a:lnTo>
                  <a:lnTo>
                    <a:pt x="44" y="107"/>
                  </a:lnTo>
                  <a:lnTo>
                    <a:pt x="49" y="103"/>
                  </a:lnTo>
                  <a:lnTo>
                    <a:pt x="47" y="98"/>
                  </a:lnTo>
                  <a:lnTo>
                    <a:pt x="51" y="93"/>
                  </a:lnTo>
                </a:path>
              </a:pathLst>
            </a:custGeom>
            <a:solidFill>
              <a:srgbClr val="FF3300"/>
            </a:solidFill>
            <a:ln w="12700" cap="rnd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CL"/>
            </a:p>
          </p:txBody>
        </p:sp>
        <p:sp>
          <p:nvSpPr>
            <p:cNvPr id="1900559" name="Freeform 15"/>
            <p:cNvSpPr>
              <a:spLocks/>
            </p:cNvSpPr>
            <p:nvPr/>
          </p:nvSpPr>
          <p:spPr bwMode="auto">
            <a:xfrm>
              <a:off x="4525" y="515"/>
              <a:ext cx="154" cy="126"/>
            </a:xfrm>
            <a:custGeom>
              <a:avLst/>
              <a:gdLst/>
              <a:ahLst/>
              <a:cxnLst>
                <a:cxn ang="0">
                  <a:pos x="0" y="125"/>
                </a:cxn>
                <a:cxn ang="0">
                  <a:pos x="153" y="0"/>
                </a:cxn>
                <a:cxn ang="0">
                  <a:pos x="112" y="107"/>
                </a:cxn>
                <a:cxn ang="0">
                  <a:pos x="0" y="125"/>
                </a:cxn>
              </a:cxnLst>
              <a:rect l="0" t="0" r="r" b="b"/>
              <a:pathLst>
                <a:path w="154" h="126">
                  <a:moveTo>
                    <a:pt x="0" y="125"/>
                  </a:moveTo>
                  <a:lnTo>
                    <a:pt x="153" y="0"/>
                  </a:lnTo>
                  <a:lnTo>
                    <a:pt x="112" y="107"/>
                  </a:lnTo>
                  <a:lnTo>
                    <a:pt x="0" y="125"/>
                  </a:lnTo>
                </a:path>
              </a:pathLst>
            </a:custGeom>
            <a:solidFill>
              <a:srgbClr val="FF3300"/>
            </a:solidFill>
            <a:ln w="12700" cap="rnd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5" name="Group 16"/>
          <p:cNvGrpSpPr>
            <a:grpSpLocks noChangeAspect="1"/>
          </p:cNvGrpSpPr>
          <p:nvPr/>
        </p:nvGrpSpPr>
        <p:grpSpPr bwMode="auto">
          <a:xfrm>
            <a:off x="3924300" y="2782888"/>
            <a:ext cx="831850" cy="1509712"/>
            <a:chOff x="2090" y="1734"/>
            <a:chExt cx="524" cy="951"/>
          </a:xfrm>
        </p:grpSpPr>
        <p:sp>
          <p:nvSpPr>
            <p:cNvPr id="1900561" name="AutoShape 17"/>
            <p:cNvSpPr>
              <a:spLocks noChangeAspect="1" noChangeArrowheads="1" noTextEdit="1"/>
            </p:cNvSpPr>
            <p:nvPr/>
          </p:nvSpPr>
          <p:spPr bwMode="auto">
            <a:xfrm>
              <a:off x="2090" y="1734"/>
              <a:ext cx="524" cy="9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CL"/>
            </a:p>
          </p:txBody>
        </p:sp>
        <p:pic>
          <p:nvPicPr>
            <p:cNvPr id="1900562" name="Picture 18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090" y="1734"/>
              <a:ext cx="516" cy="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19"/>
          <p:cNvGrpSpPr>
            <a:grpSpLocks noChangeAspect="1"/>
          </p:cNvGrpSpPr>
          <p:nvPr/>
        </p:nvGrpSpPr>
        <p:grpSpPr bwMode="auto">
          <a:xfrm>
            <a:off x="3060700" y="2782888"/>
            <a:ext cx="520700" cy="1454150"/>
            <a:chOff x="1766" y="1742"/>
            <a:chExt cx="329" cy="916"/>
          </a:xfrm>
        </p:grpSpPr>
        <p:sp>
          <p:nvSpPr>
            <p:cNvPr id="1900564" name="AutoShape 20"/>
            <p:cNvSpPr>
              <a:spLocks noChangeAspect="1" noChangeArrowheads="1" noTextEdit="1"/>
            </p:cNvSpPr>
            <p:nvPr/>
          </p:nvSpPr>
          <p:spPr bwMode="auto">
            <a:xfrm>
              <a:off x="1766" y="1742"/>
              <a:ext cx="329" cy="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CL"/>
            </a:p>
          </p:txBody>
        </p:sp>
        <p:pic>
          <p:nvPicPr>
            <p:cNvPr id="1900565" name="Picture 21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766" y="1742"/>
              <a:ext cx="321" cy="9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22"/>
          <p:cNvGrpSpPr>
            <a:grpSpLocks noChangeAspect="1"/>
          </p:cNvGrpSpPr>
          <p:nvPr/>
        </p:nvGrpSpPr>
        <p:grpSpPr bwMode="auto">
          <a:xfrm>
            <a:off x="2124075" y="2782888"/>
            <a:ext cx="774700" cy="1443037"/>
            <a:chOff x="1292" y="1755"/>
            <a:chExt cx="488" cy="909"/>
          </a:xfrm>
        </p:grpSpPr>
        <p:sp>
          <p:nvSpPr>
            <p:cNvPr id="1900567" name="AutoShape 23"/>
            <p:cNvSpPr>
              <a:spLocks noChangeAspect="1" noChangeArrowheads="1" noTextEdit="1"/>
            </p:cNvSpPr>
            <p:nvPr/>
          </p:nvSpPr>
          <p:spPr bwMode="auto">
            <a:xfrm>
              <a:off x="1292" y="1755"/>
              <a:ext cx="488" cy="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CL"/>
            </a:p>
          </p:txBody>
        </p:sp>
        <p:pic>
          <p:nvPicPr>
            <p:cNvPr id="1900568" name="Picture 24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92" y="1755"/>
              <a:ext cx="480" cy="9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Group 25"/>
          <p:cNvGrpSpPr>
            <a:grpSpLocks noChangeAspect="1"/>
          </p:cNvGrpSpPr>
          <p:nvPr/>
        </p:nvGrpSpPr>
        <p:grpSpPr bwMode="auto">
          <a:xfrm>
            <a:off x="1331913" y="3070225"/>
            <a:ext cx="533400" cy="1108075"/>
            <a:chOff x="986" y="1926"/>
            <a:chExt cx="336" cy="698"/>
          </a:xfrm>
        </p:grpSpPr>
        <p:sp>
          <p:nvSpPr>
            <p:cNvPr id="1900570" name="AutoShape 26"/>
            <p:cNvSpPr>
              <a:spLocks noChangeAspect="1" noChangeArrowheads="1" noTextEdit="1"/>
            </p:cNvSpPr>
            <p:nvPr/>
          </p:nvSpPr>
          <p:spPr bwMode="auto">
            <a:xfrm>
              <a:off x="986" y="1926"/>
              <a:ext cx="336" cy="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CL"/>
            </a:p>
          </p:txBody>
        </p:sp>
        <p:pic>
          <p:nvPicPr>
            <p:cNvPr id="1900571" name="Picture 27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986" y="1926"/>
              <a:ext cx="328" cy="6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Group 28"/>
          <p:cNvGrpSpPr>
            <a:grpSpLocks noChangeAspect="1"/>
          </p:cNvGrpSpPr>
          <p:nvPr/>
        </p:nvGrpSpPr>
        <p:grpSpPr bwMode="auto">
          <a:xfrm>
            <a:off x="395288" y="2566988"/>
            <a:ext cx="719137" cy="1657350"/>
            <a:chOff x="520" y="1576"/>
            <a:chExt cx="453" cy="1044"/>
          </a:xfrm>
        </p:grpSpPr>
        <p:sp>
          <p:nvSpPr>
            <p:cNvPr id="1900573" name="AutoShape 29"/>
            <p:cNvSpPr>
              <a:spLocks noChangeAspect="1" noChangeArrowheads="1" noTextEdit="1"/>
            </p:cNvSpPr>
            <p:nvPr/>
          </p:nvSpPr>
          <p:spPr bwMode="auto">
            <a:xfrm>
              <a:off x="520" y="1576"/>
              <a:ext cx="453" cy="10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CL"/>
            </a:p>
          </p:txBody>
        </p:sp>
        <p:pic>
          <p:nvPicPr>
            <p:cNvPr id="1900574" name="Picture 30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20" y="1576"/>
              <a:ext cx="445" cy="10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00575" name="Rectangle 31"/>
          <p:cNvSpPr>
            <a:spLocks noChangeArrowheads="1"/>
          </p:cNvSpPr>
          <p:nvPr/>
        </p:nvSpPr>
        <p:spPr bwMode="auto">
          <a:xfrm>
            <a:off x="0" y="0"/>
            <a:ext cx="932497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0000" tIns="0" rIns="180000" bIns="0" anchor="ctr"/>
          <a:lstStyle/>
          <a:p>
            <a:pPr>
              <a:lnSpc>
                <a:spcPct val="80000"/>
              </a:lnSpc>
            </a:pPr>
            <a:r>
              <a:rPr lang="es-MX" sz="3200" b="1"/>
              <a:t>Asiento del operador</a:t>
            </a:r>
            <a:endParaRPr lang="es-ES" sz="3200" b="1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02594" name="Object 2"/>
          <p:cNvGraphicFramePr>
            <a:graphicFrameLocks noChangeAspect="1"/>
          </p:cNvGraphicFramePr>
          <p:nvPr/>
        </p:nvGraphicFramePr>
        <p:xfrm>
          <a:off x="4457700" y="1328738"/>
          <a:ext cx="4075113" cy="3402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5" name="Photo Editor Photo" r:id="rId4" imgW="11933333" imgH="8009524" progId="">
                  <p:embed/>
                </p:oleObj>
              </mc:Choice>
              <mc:Fallback>
                <p:oleObj name="Photo Editor Photo" r:id="rId4" imgW="11933333" imgH="8009524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7700" y="1328738"/>
                        <a:ext cx="4075113" cy="3402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02595" name="Text Box 3"/>
          <p:cNvSpPr txBox="1">
            <a:spLocks noChangeArrowheads="1"/>
          </p:cNvSpPr>
          <p:nvPr/>
        </p:nvSpPr>
        <p:spPr bwMode="auto">
          <a:xfrm>
            <a:off x="179388" y="1125538"/>
            <a:ext cx="8964612" cy="3013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defTabSz="762000" eaLnBrk="0" hangingPunct="0">
              <a:spcBef>
                <a:spcPct val="40000"/>
              </a:spcBef>
              <a:buFontTx/>
              <a:buAutoNum type="arabicPeriod"/>
              <a:tabLst>
                <a:tab pos="187325" algn="l"/>
              </a:tabLst>
            </a:pPr>
            <a:r>
              <a:rPr lang="es-CL" sz="2400"/>
              <a:t>Control de peso auto ajustable entre 50 a 140 Kg.</a:t>
            </a:r>
            <a:r>
              <a:rPr lang="es-CL" sz="2400">
                <a:solidFill>
                  <a:schemeClr val="tx1"/>
                </a:solidFill>
              </a:rPr>
              <a:t> </a:t>
            </a:r>
            <a:endParaRPr lang="es-CL" sz="2400">
              <a:solidFill>
                <a:srgbClr val="DC2436"/>
              </a:solidFill>
            </a:endParaRPr>
          </a:p>
          <a:p>
            <a:pPr marL="342900" indent="-342900" defTabSz="762000" eaLnBrk="0" hangingPunct="0">
              <a:spcBef>
                <a:spcPct val="40000"/>
              </a:spcBef>
              <a:buFontTx/>
              <a:buAutoNum type="arabicPeriod"/>
              <a:tabLst>
                <a:tab pos="187325" algn="l"/>
              </a:tabLst>
            </a:pPr>
            <a:r>
              <a:rPr lang="es-CL" sz="2400"/>
              <a:t>Suspensión de aire.</a:t>
            </a:r>
          </a:p>
          <a:p>
            <a:pPr marL="342900" indent="-342900" defTabSz="762000" eaLnBrk="0" hangingPunct="0">
              <a:spcBef>
                <a:spcPct val="40000"/>
              </a:spcBef>
              <a:buFontTx/>
              <a:buAutoNum type="arabicPeriod"/>
              <a:tabLst>
                <a:tab pos="187325" algn="l"/>
              </a:tabLst>
            </a:pPr>
            <a:r>
              <a:rPr lang="es-CL" sz="2400"/>
              <a:t>Zona lumbar ajustable.</a:t>
            </a:r>
          </a:p>
          <a:p>
            <a:pPr marL="342900" indent="-342900" defTabSz="762000" eaLnBrk="0" hangingPunct="0">
              <a:spcBef>
                <a:spcPct val="40000"/>
              </a:spcBef>
              <a:buFontTx/>
              <a:buAutoNum type="arabicPeriod"/>
              <a:tabLst>
                <a:tab pos="187325" algn="l"/>
              </a:tabLst>
            </a:pPr>
            <a:r>
              <a:rPr lang="es-CL" sz="2400"/>
              <a:t>Ajuste de altura</a:t>
            </a:r>
          </a:p>
          <a:p>
            <a:pPr marL="342900" indent="-342900" defTabSz="762000" eaLnBrk="0" hangingPunct="0">
              <a:spcBef>
                <a:spcPct val="40000"/>
              </a:spcBef>
              <a:buFontTx/>
              <a:buAutoNum type="arabicPeriod"/>
              <a:tabLst>
                <a:tab pos="187325" algn="l"/>
              </a:tabLst>
            </a:pPr>
            <a:r>
              <a:rPr lang="es-CL" sz="2400"/>
              <a:t>Calefaccionado .</a:t>
            </a:r>
          </a:p>
          <a:p>
            <a:pPr marL="342900" indent="-342900" defTabSz="762000" eaLnBrk="0" hangingPunct="0">
              <a:spcBef>
                <a:spcPct val="40000"/>
              </a:spcBef>
              <a:buFontTx/>
              <a:buAutoNum type="arabicPeriod"/>
              <a:tabLst>
                <a:tab pos="187325" algn="l"/>
              </a:tabLst>
            </a:pPr>
            <a:r>
              <a:rPr lang="es-CL" sz="2400"/>
              <a:t>Cinturón de Seguridad.</a:t>
            </a:r>
          </a:p>
        </p:txBody>
      </p:sp>
      <p:sp>
        <p:nvSpPr>
          <p:cNvPr id="1902596" name="Rectangle 4"/>
          <p:cNvSpPr>
            <a:spLocks noChangeArrowheads="1"/>
          </p:cNvSpPr>
          <p:nvPr/>
        </p:nvSpPr>
        <p:spPr bwMode="auto">
          <a:xfrm>
            <a:off x="0" y="0"/>
            <a:ext cx="932497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0000" tIns="0" rIns="180000" bIns="0" anchor="ctr"/>
          <a:lstStyle/>
          <a:p>
            <a:pPr>
              <a:lnSpc>
                <a:spcPct val="80000"/>
              </a:lnSpc>
            </a:pPr>
            <a:r>
              <a:rPr lang="es-ES" sz="3200" b="1"/>
              <a:t>Características del asiento</a:t>
            </a:r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684213" y="4076700"/>
            <a:ext cx="2160587" cy="2447925"/>
            <a:chOff x="229" y="1369"/>
            <a:chExt cx="1895" cy="1947"/>
          </a:xfrm>
        </p:grpSpPr>
        <p:pic>
          <p:nvPicPr>
            <p:cNvPr id="1902628" name="Picture 36" descr="Maximo XXL B 5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5154"/>
            <a:stretch>
              <a:fillRect/>
            </a:stretch>
          </p:blipFill>
          <p:spPr bwMode="auto">
            <a:xfrm>
              <a:off x="694" y="1702"/>
              <a:ext cx="1430" cy="1614"/>
            </a:xfrm>
            <a:prstGeom prst="rect">
              <a:avLst/>
            </a:prstGeom>
            <a:noFill/>
          </p:spPr>
        </p:pic>
        <p:sp>
          <p:nvSpPr>
            <p:cNvPr id="1902629" name="Rectangle 37"/>
            <p:cNvSpPr>
              <a:spLocks noChangeArrowheads="1"/>
            </p:cNvSpPr>
            <p:nvPr/>
          </p:nvSpPr>
          <p:spPr bwMode="auto">
            <a:xfrm>
              <a:off x="229" y="1369"/>
              <a:ext cx="627" cy="2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chemeClr val="tx1"/>
                  </a:solidFill>
                  <a:latin typeface="Arial Narrow" pitchFamily="34" charset="0"/>
                </a:rPr>
                <a:t>60 mm</a:t>
              </a:r>
              <a:endParaRPr lang="en-US" sz="1300" b="1">
                <a:solidFill>
                  <a:schemeClr val="tx1"/>
                </a:solidFill>
              </a:endParaRPr>
            </a:p>
          </p:txBody>
        </p:sp>
        <p:sp>
          <p:nvSpPr>
            <p:cNvPr id="1902630" name="Line 38"/>
            <p:cNvSpPr>
              <a:spLocks noChangeShapeType="1"/>
            </p:cNvSpPr>
            <p:nvPr/>
          </p:nvSpPr>
          <p:spPr bwMode="auto">
            <a:xfrm>
              <a:off x="305" y="1550"/>
              <a:ext cx="479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1902631" name="Line 39"/>
            <p:cNvSpPr>
              <a:spLocks noChangeShapeType="1"/>
            </p:cNvSpPr>
            <p:nvPr/>
          </p:nvSpPr>
          <p:spPr bwMode="auto">
            <a:xfrm flipV="1">
              <a:off x="942" y="1549"/>
              <a:ext cx="19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1902632" name="Line 40"/>
            <p:cNvSpPr>
              <a:spLocks noChangeShapeType="1"/>
            </p:cNvSpPr>
            <p:nvPr/>
          </p:nvSpPr>
          <p:spPr bwMode="auto">
            <a:xfrm>
              <a:off x="935" y="1460"/>
              <a:ext cx="1" cy="116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1902633" name="Line 41"/>
            <p:cNvSpPr>
              <a:spLocks noChangeShapeType="1"/>
            </p:cNvSpPr>
            <p:nvPr/>
          </p:nvSpPr>
          <p:spPr bwMode="auto">
            <a:xfrm>
              <a:off x="784" y="1460"/>
              <a:ext cx="0" cy="11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1902634" name="Line 42"/>
            <p:cNvSpPr>
              <a:spLocks noChangeShapeType="1"/>
            </p:cNvSpPr>
            <p:nvPr/>
          </p:nvSpPr>
          <p:spPr bwMode="auto">
            <a:xfrm>
              <a:off x="772" y="1552"/>
              <a:ext cx="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L"/>
            </a:p>
          </p:txBody>
        </p:sp>
      </p:grpSp>
      <p:sp>
        <p:nvSpPr>
          <p:cNvPr id="1902635" name="Rectangle 43"/>
          <p:cNvSpPr>
            <a:spLocks noChangeArrowheads="1"/>
          </p:cNvSpPr>
          <p:nvPr/>
        </p:nvSpPr>
        <p:spPr bwMode="auto">
          <a:xfrm>
            <a:off x="365125" y="4486275"/>
            <a:ext cx="307975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400" b="1">
                <a:solidFill>
                  <a:schemeClr val="tx1"/>
                </a:solidFill>
                <a:latin typeface="Arial Narrow" pitchFamily="34" charset="0"/>
              </a:rPr>
              <a:t>3°</a:t>
            </a:r>
            <a:endParaRPr lang="en-US" sz="1400" b="1">
              <a:solidFill>
                <a:schemeClr val="tx1"/>
              </a:solidFill>
            </a:endParaRPr>
          </a:p>
        </p:txBody>
      </p:sp>
      <p:sp>
        <p:nvSpPr>
          <p:cNvPr id="1902636" name="Rectangle 44"/>
          <p:cNvSpPr>
            <a:spLocks noChangeArrowheads="1"/>
          </p:cNvSpPr>
          <p:nvPr/>
        </p:nvSpPr>
        <p:spPr bwMode="auto">
          <a:xfrm>
            <a:off x="277813" y="4302125"/>
            <a:ext cx="382587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400" b="1">
                <a:solidFill>
                  <a:schemeClr val="tx1"/>
                </a:solidFill>
                <a:latin typeface="Arial Narrow" pitchFamily="34" charset="0"/>
              </a:rPr>
              <a:t>11°</a:t>
            </a:r>
            <a:endParaRPr lang="en-US" sz="1400" b="1">
              <a:solidFill>
                <a:schemeClr val="tx1"/>
              </a:solidFill>
            </a:endParaRPr>
          </a:p>
        </p:txBody>
      </p:sp>
      <p:sp>
        <p:nvSpPr>
          <p:cNvPr id="1902637" name="Line 45"/>
          <p:cNvSpPr>
            <a:spLocks noChangeShapeType="1"/>
          </p:cNvSpPr>
          <p:nvPr/>
        </p:nvSpPr>
        <p:spPr bwMode="auto">
          <a:xfrm>
            <a:off x="603250" y="4670425"/>
            <a:ext cx="1268413" cy="55563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CL"/>
          </a:p>
        </p:txBody>
      </p:sp>
      <p:sp>
        <p:nvSpPr>
          <p:cNvPr id="1902638" name="Line 46"/>
          <p:cNvSpPr>
            <a:spLocks noChangeShapeType="1"/>
          </p:cNvSpPr>
          <p:nvPr/>
        </p:nvSpPr>
        <p:spPr bwMode="auto">
          <a:xfrm>
            <a:off x="611188" y="4733925"/>
            <a:ext cx="1243012" cy="1588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CL"/>
          </a:p>
        </p:txBody>
      </p:sp>
      <p:sp>
        <p:nvSpPr>
          <p:cNvPr id="1902639" name="Line 47"/>
          <p:cNvSpPr>
            <a:spLocks noChangeShapeType="1"/>
          </p:cNvSpPr>
          <p:nvPr/>
        </p:nvSpPr>
        <p:spPr bwMode="auto">
          <a:xfrm>
            <a:off x="603250" y="4549775"/>
            <a:ext cx="1268413" cy="173038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CL"/>
          </a:p>
        </p:txBody>
      </p:sp>
      <p:grpSp>
        <p:nvGrpSpPr>
          <p:cNvPr id="3" name="Group 65"/>
          <p:cNvGrpSpPr>
            <a:grpSpLocks/>
          </p:cNvGrpSpPr>
          <p:nvPr/>
        </p:nvGrpSpPr>
        <p:grpSpPr bwMode="auto">
          <a:xfrm rot="-699678">
            <a:off x="5940425" y="1412875"/>
            <a:ext cx="452438" cy="798513"/>
            <a:chOff x="3820" y="642"/>
            <a:chExt cx="375" cy="660"/>
          </a:xfrm>
        </p:grpSpPr>
        <p:sp>
          <p:nvSpPr>
            <p:cNvPr id="1902646" name="Line 54"/>
            <p:cNvSpPr>
              <a:spLocks noChangeShapeType="1"/>
            </p:cNvSpPr>
            <p:nvPr/>
          </p:nvSpPr>
          <p:spPr bwMode="auto">
            <a:xfrm>
              <a:off x="3820" y="786"/>
              <a:ext cx="295" cy="510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1902647" name="Line 55"/>
            <p:cNvSpPr>
              <a:spLocks noChangeShapeType="1"/>
            </p:cNvSpPr>
            <p:nvPr/>
          </p:nvSpPr>
          <p:spPr bwMode="auto">
            <a:xfrm flipV="1">
              <a:off x="4126" y="774"/>
              <a:ext cx="69" cy="528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1902648" name="Arc 56"/>
            <p:cNvSpPr>
              <a:spLocks/>
            </p:cNvSpPr>
            <p:nvPr/>
          </p:nvSpPr>
          <p:spPr bwMode="auto">
            <a:xfrm rot="18900000">
              <a:off x="3873" y="642"/>
              <a:ext cx="262" cy="28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rgbClr val="FF33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s-CL"/>
            </a:p>
          </p:txBody>
        </p:sp>
      </p:grpSp>
      <p:pic>
        <p:nvPicPr>
          <p:cNvPr id="1902651" name="Picture 59" descr="MSG 97 732 Pos 0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4056"/>
          <a:stretch>
            <a:fillRect/>
          </a:stretch>
        </p:blipFill>
        <p:spPr bwMode="auto">
          <a:xfrm rot="10800000" flipH="1" flipV="1">
            <a:off x="5989638" y="4894263"/>
            <a:ext cx="1069975" cy="1322387"/>
          </a:xfrm>
          <a:prstGeom prst="rect">
            <a:avLst/>
          </a:prstGeom>
          <a:noFill/>
        </p:spPr>
      </p:pic>
      <p:pic>
        <p:nvPicPr>
          <p:cNvPr id="1902652" name="Picture 60" descr="MSG 97 732 Pos 01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952"/>
          <a:stretch>
            <a:fillRect/>
          </a:stretch>
        </p:blipFill>
        <p:spPr bwMode="auto">
          <a:xfrm>
            <a:off x="5092700" y="4910138"/>
            <a:ext cx="955675" cy="1327150"/>
          </a:xfrm>
          <a:prstGeom prst="rect">
            <a:avLst/>
          </a:prstGeom>
          <a:noFill/>
        </p:spPr>
      </p:pic>
      <p:pic>
        <p:nvPicPr>
          <p:cNvPr id="1902653" name="Picture 61" descr="MSG 97 732 Pos 0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70725" y="5254625"/>
            <a:ext cx="1317625" cy="95091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6053" name="Rectangle 5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buClr>
                <a:srgbClr val="A50021"/>
              </a:buClr>
              <a:buFont typeface="Arial" pitchFamily="34" charset="0"/>
              <a:buNone/>
            </a:pPr>
            <a:r>
              <a:rPr lang="en-US" sz="2000">
                <a:solidFill>
                  <a:srgbClr val="A50021"/>
                </a:solidFill>
              </a:rPr>
              <a:t>Sección 1_0</a:t>
            </a:r>
          </a:p>
        </p:txBody>
      </p:sp>
      <p:sp>
        <p:nvSpPr>
          <p:cNvPr id="1666054" name="Rectangle 6"/>
          <p:cNvSpPr>
            <a:spLocks noChangeArrowheads="1"/>
          </p:cNvSpPr>
          <p:nvPr/>
        </p:nvSpPr>
        <p:spPr bwMode="auto">
          <a:xfrm>
            <a:off x="687388" y="1527175"/>
            <a:ext cx="7772400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en-US" sz="3200" b="1"/>
              <a:t>FIN</a:t>
            </a:r>
            <a:br>
              <a:rPr lang="en-US" sz="3200" b="1"/>
            </a:br>
            <a:r>
              <a:rPr lang="en-US" sz="3200" b="1"/>
              <a:t/>
            </a:r>
            <a:br>
              <a:rPr lang="en-US" sz="3200" b="1"/>
            </a:br>
            <a:r>
              <a:rPr lang="en-US" sz="3200" b="1"/>
              <a:t>FAMILIARIZACION DEL EQUIPO</a:t>
            </a:r>
          </a:p>
        </p:txBody>
      </p:sp>
      <p:sp>
        <p:nvSpPr>
          <p:cNvPr id="1666055" name="laptop">
            <a:hlinkClick r:id="rId2" action="ppaction://hlinkpres?slideindex=3&amp;slidetitle=Familiarización de la Maquina"/>
          </p:cNvPr>
          <p:cNvSpPr>
            <a:spLocks noEditPoints="1" noChangeArrowheads="1"/>
          </p:cNvSpPr>
          <p:nvPr/>
        </p:nvSpPr>
        <p:spPr bwMode="auto">
          <a:xfrm>
            <a:off x="7596188" y="5445125"/>
            <a:ext cx="1368425" cy="858838"/>
          </a:xfrm>
          <a:custGeom>
            <a:avLst/>
            <a:gdLst>
              <a:gd name="T0" fmla="*/ 3362 w 21600"/>
              <a:gd name="T1" fmla="*/ 0 h 21600"/>
              <a:gd name="T2" fmla="*/ 3362 w 21600"/>
              <a:gd name="T3" fmla="*/ 7173 h 21600"/>
              <a:gd name="T4" fmla="*/ 18327 w 21600"/>
              <a:gd name="T5" fmla="*/ 0 h 21600"/>
              <a:gd name="T6" fmla="*/ 18327 w 21600"/>
              <a:gd name="T7" fmla="*/ 7173 h 21600"/>
              <a:gd name="T8" fmla="*/ 10800 w 21600"/>
              <a:gd name="T9" fmla="*/ 0 h 21600"/>
              <a:gd name="T10" fmla="*/ 10800 w 21600"/>
              <a:gd name="T11" fmla="*/ 21600 h 21600"/>
              <a:gd name="T12" fmla="*/ 0 w 21600"/>
              <a:gd name="T13" fmla="*/ 21600 h 21600"/>
              <a:gd name="T14" fmla="*/ 21600 w 21600"/>
              <a:gd name="T15" fmla="*/ 21600 h 21600"/>
              <a:gd name="T16" fmla="*/ 4445 w 21600"/>
              <a:gd name="T17" fmla="*/ 1858 h 21600"/>
              <a:gd name="T18" fmla="*/ 17311 w 21600"/>
              <a:gd name="T19" fmla="*/ 1232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3362" y="0"/>
                </a:moveTo>
                <a:lnTo>
                  <a:pt x="18327" y="0"/>
                </a:lnTo>
                <a:lnTo>
                  <a:pt x="18327" y="14347"/>
                </a:lnTo>
                <a:lnTo>
                  <a:pt x="3362" y="14347"/>
                </a:lnTo>
                <a:lnTo>
                  <a:pt x="3362" y="0"/>
                </a:lnTo>
                <a:close/>
              </a:path>
              <a:path w="21600" h="21600" extrusionOk="0">
                <a:moveTo>
                  <a:pt x="3340" y="15068"/>
                </a:moveTo>
                <a:lnTo>
                  <a:pt x="0" y="19877"/>
                </a:lnTo>
                <a:lnTo>
                  <a:pt x="21600" y="19877"/>
                </a:lnTo>
                <a:lnTo>
                  <a:pt x="18327" y="15068"/>
                </a:lnTo>
                <a:lnTo>
                  <a:pt x="3340" y="15068"/>
                </a:lnTo>
                <a:close/>
              </a:path>
              <a:path w="21600" h="21600" extrusionOk="0">
                <a:moveTo>
                  <a:pt x="0" y="19877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19877"/>
                </a:lnTo>
                <a:lnTo>
                  <a:pt x="0" y="19877"/>
                </a:lnTo>
                <a:close/>
              </a:path>
              <a:path w="21600" h="21600" extrusionOk="0">
                <a:moveTo>
                  <a:pt x="4186" y="1523"/>
                </a:moveTo>
                <a:lnTo>
                  <a:pt x="17547" y="1523"/>
                </a:lnTo>
                <a:lnTo>
                  <a:pt x="17547" y="12744"/>
                </a:lnTo>
                <a:lnTo>
                  <a:pt x="4186" y="12744"/>
                </a:lnTo>
                <a:lnTo>
                  <a:pt x="4186" y="1523"/>
                </a:lnTo>
                <a:close/>
              </a:path>
              <a:path w="21600" h="21600" extrusionOk="0">
                <a:moveTo>
                  <a:pt x="3318" y="15549"/>
                </a:moveTo>
                <a:lnTo>
                  <a:pt x="2917" y="16110"/>
                </a:lnTo>
                <a:lnTo>
                  <a:pt x="18727" y="16110"/>
                </a:lnTo>
                <a:lnTo>
                  <a:pt x="18327" y="15549"/>
                </a:lnTo>
                <a:lnTo>
                  <a:pt x="3318" y="15549"/>
                </a:lnTo>
                <a:close/>
              </a:path>
              <a:path w="21600" h="21600" extrusionOk="0">
                <a:moveTo>
                  <a:pt x="6213" y="18314"/>
                </a:moveTo>
                <a:lnTo>
                  <a:pt x="5946" y="18875"/>
                </a:lnTo>
                <a:lnTo>
                  <a:pt x="15766" y="18875"/>
                </a:lnTo>
                <a:lnTo>
                  <a:pt x="15499" y="18314"/>
                </a:lnTo>
                <a:lnTo>
                  <a:pt x="6213" y="18314"/>
                </a:lnTo>
                <a:close/>
              </a:path>
              <a:path w="21600" h="21600" extrusionOk="0">
                <a:moveTo>
                  <a:pt x="2828" y="16471"/>
                </a:moveTo>
                <a:lnTo>
                  <a:pt x="2405" y="17072"/>
                </a:lnTo>
                <a:lnTo>
                  <a:pt x="19284" y="17072"/>
                </a:lnTo>
                <a:lnTo>
                  <a:pt x="18839" y="16471"/>
                </a:lnTo>
                <a:lnTo>
                  <a:pt x="2828" y="16471"/>
                </a:lnTo>
                <a:close/>
              </a:path>
              <a:path w="21600" h="21600" extrusionOk="0">
                <a:moveTo>
                  <a:pt x="2316" y="17352"/>
                </a:moveTo>
                <a:lnTo>
                  <a:pt x="1871" y="17953"/>
                </a:lnTo>
                <a:lnTo>
                  <a:pt x="19863" y="17953"/>
                </a:lnTo>
                <a:lnTo>
                  <a:pt x="19395" y="17352"/>
                </a:lnTo>
                <a:lnTo>
                  <a:pt x="2316" y="17352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9" name="Rectangle 5"/>
          <p:cNvSpPr>
            <a:spLocks noChangeArrowheads="1"/>
          </p:cNvSpPr>
          <p:nvPr/>
        </p:nvSpPr>
        <p:spPr bwMode="auto">
          <a:xfrm>
            <a:off x="7162800" y="6553200"/>
            <a:ext cx="609600" cy="3048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CL"/>
          </a:p>
        </p:txBody>
      </p:sp>
      <p:pic>
        <p:nvPicPr>
          <p:cNvPr id="1656838" name="Picture 6" descr="Dinamita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1420813"/>
            <a:ext cx="6553200" cy="467201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214314" y="300975"/>
            <a:ext cx="8786842" cy="9848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CL" sz="5800" b="1" dirty="0" smtClean="0">
                <a:solidFill>
                  <a:schemeClr val="accent1">
                    <a:lumMod val="75000"/>
                  </a:schemeClr>
                </a:solidFill>
              </a:rPr>
              <a:t>SEGURIDAD DEL EQUIPO</a:t>
            </a:r>
            <a:endParaRPr lang="es-CL" sz="5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62" name="Rectangle 2"/>
          <p:cNvSpPr>
            <a:spLocks noChangeArrowheads="1"/>
          </p:cNvSpPr>
          <p:nvPr/>
        </p:nvSpPr>
        <p:spPr bwMode="auto">
          <a:xfrm>
            <a:off x="279400" y="2214554"/>
            <a:ext cx="9324975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lnSpc>
                <a:spcPct val="200000"/>
              </a:lnSpc>
            </a:pPr>
            <a:r>
              <a:rPr lang="es-CL" sz="2400" dirty="0">
                <a:solidFill>
                  <a:schemeClr val="accent2"/>
                </a:solidFill>
              </a:rPr>
              <a:t>La seguridad tiene prioridad numero uno.</a:t>
            </a:r>
          </a:p>
          <a:p>
            <a:pPr marL="342900" indent="-342900">
              <a:lnSpc>
                <a:spcPct val="200000"/>
              </a:lnSpc>
            </a:pPr>
            <a:r>
              <a:rPr lang="es-CL" sz="2400" dirty="0">
                <a:solidFill>
                  <a:schemeClr val="accent2"/>
                </a:solidFill>
              </a:rPr>
              <a:t>Compromiso con los procedimientos.</a:t>
            </a:r>
          </a:p>
          <a:p>
            <a:pPr marL="342900" indent="-342900">
              <a:lnSpc>
                <a:spcPct val="200000"/>
              </a:lnSpc>
            </a:pPr>
            <a:r>
              <a:rPr lang="es-CL" sz="2400" dirty="0">
                <a:solidFill>
                  <a:schemeClr val="accent2"/>
                </a:solidFill>
              </a:rPr>
              <a:t>Entrenamiento adecuado para realizar tareas en </a:t>
            </a:r>
            <a:r>
              <a:rPr lang="es-CL" sz="2400" dirty="0" smtClean="0">
                <a:solidFill>
                  <a:schemeClr val="accent2"/>
                </a:solidFill>
              </a:rPr>
              <a:t>forma segura</a:t>
            </a:r>
            <a:r>
              <a:rPr lang="es-CL" sz="2400" dirty="0">
                <a:solidFill>
                  <a:schemeClr val="accent2"/>
                </a:solidFill>
              </a:rPr>
              <a:t>.</a:t>
            </a:r>
          </a:p>
          <a:p>
            <a:pPr marL="342900" indent="-342900">
              <a:lnSpc>
                <a:spcPct val="200000"/>
              </a:lnSpc>
            </a:pPr>
            <a:r>
              <a:rPr lang="es-CL" sz="2400" dirty="0">
                <a:solidFill>
                  <a:schemeClr val="accent2"/>
                </a:solidFill>
              </a:rPr>
              <a:t>Seguridad esfuerzo de equipo.</a:t>
            </a:r>
          </a:p>
          <a:p>
            <a:pPr marL="342900" indent="-342900">
              <a:lnSpc>
                <a:spcPct val="200000"/>
              </a:lnSpc>
            </a:pPr>
            <a:r>
              <a:rPr lang="es-CL" sz="2400" dirty="0">
                <a:solidFill>
                  <a:schemeClr val="accent2"/>
                </a:solidFill>
              </a:rPr>
              <a:t>Secuencia lógica de la prevención: </a:t>
            </a:r>
            <a:r>
              <a:rPr lang="es-CL" sz="2400" b="1" dirty="0">
                <a:solidFill>
                  <a:srgbClr val="EA1B16"/>
                </a:solidFill>
              </a:rPr>
              <a:t>VER, PENSAR, ACTUAR</a:t>
            </a:r>
            <a:r>
              <a:rPr lang="es-CL" sz="2400" dirty="0">
                <a:solidFill>
                  <a:schemeClr val="accent2"/>
                </a:solidFill>
              </a:rPr>
              <a:t>  </a:t>
            </a:r>
            <a:endParaRPr lang="es-ES" sz="2400" dirty="0">
              <a:solidFill>
                <a:schemeClr val="accent2"/>
              </a:solidFill>
            </a:endParaRPr>
          </a:p>
        </p:txBody>
      </p:sp>
      <p:sp>
        <p:nvSpPr>
          <p:cNvPr id="1679363" name="AutoShape 3"/>
          <p:cNvSpPr>
            <a:spLocks noChangeArrowheads="1"/>
          </p:cNvSpPr>
          <p:nvPr/>
        </p:nvSpPr>
        <p:spPr bwMode="auto">
          <a:xfrm>
            <a:off x="2195513" y="3000372"/>
            <a:ext cx="576262" cy="287338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CL"/>
          </a:p>
        </p:txBody>
      </p:sp>
      <p:sp>
        <p:nvSpPr>
          <p:cNvPr id="1679364" name="AutoShape 4"/>
          <p:cNvSpPr>
            <a:spLocks noChangeArrowheads="1"/>
          </p:cNvSpPr>
          <p:nvPr/>
        </p:nvSpPr>
        <p:spPr bwMode="auto">
          <a:xfrm>
            <a:off x="2195513" y="3714752"/>
            <a:ext cx="576262" cy="287337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CL"/>
          </a:p>
        </p:txBody>
      </p:sp>
      <p:sp>
        <p:nvSpPr>
          <p:cNvPr id="1679365" name="AutoShape 5"/>
          <p:cNvSpPr>
            <a:spLocks noChangeArrowheads="1"/>
          </p:cNvSpPr>
          <p:nvPr/>
        </p:nvSpPr>
        <p:spPr bwMode="auto">
          <a:xfrm>
            <a:off x="2195513" y="4500570"/>
            <a:ext cx="576262" cy="287337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CL"/>
          </a:p>
        </p:txBody>
      </p:sp>
      <p:sp>
        <p:nvSpPr>
          <p:cNvPr id="1679366" name="AutoShape 6"/>
          <p:cNvSpPr>
            <a:spLocks noChangeArrowheads="1"/>
          </p:cNvSpPr>
          <p:nvPr/>
        </p:nvSpPr>
        <p:spPr bwMode="auto">
          <a:xfrm>
            <a:off x="2195513" y="5143512"/>
            <a:ext cx="576262" cy="287338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CL"/>
          </a:p>
        </p:txBody>
      </p:sp>
      <p:sp>
        <p:nvSpPr>
          <p:cNvPr id="1679368" name="Text Box 8"/>
          <p:cNvSpPr txBox="1">
            <a:spLocks noChangeArrowheads="1"/>
          </p:cNvSpPr>
          <p:nvPr/>
        </p:nvSpPr>
        <p:spPr bwMode="auto">
          <a:xfrm>
            <a:off x="241300" y="1643050"/>
            <a:ext cx="83407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MX" sz="2400" dirty="0">
                <a:solidFill>
                  <a:srgbClr val="EA1B16"/>
                </a:solidFill>
              </a:rPr>
              <a:t>FILOSIFIA DE SEGURIDAD APLICABLE A ESTE </a:t>
            </a:r>
          </a:p>
          <a:p>
            <a:r>
              <a:rPr lang="es-MX" sz="2400" dirty="0">
                <a:solidFill>
                  <a:srgbClr val="EA1B16"/>
                </a:solidFill>
              </a:rPr>
              <a:t>ENTRENAMIENTO </a:t>
            </a:r>
            <a:endParaRPr lang="es-ES" sz="2400" dirty="0">
              <a:solidFill>
                <a:srgbClr val="EA1B16"/>
              </a:solidFill>
            </a:endParaRPr>
          </a:p>
        </p:txBody>
      </p:sp>
      <p:sp>
        <p:nvSpPr>
          <p:cNvPr id="1679369" name="Rectangle 9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s-MX" b="1" dirty="0"/>
              <a:t>SEGURIDAD</a:t>
            </a:r>
            <a:endParaRPr lang="es-E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3458" name="Rectangle 2"/>
          <p:cNvSpPr>
            <a:spLocks noChangeArrowheads="1"/>
          </p:cNvSpPr>
          <p:nvPr/>
        </p:nvSpPr>
        <p:spPr bwMode="auto">
          <a:xfrm>
            <a:off x="0" y="5334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CL"/>
          </a:p>
        </p:txBody>
      </p:sp>
      <p:sp>
        <p:nvSpPr>
          <p:cNvPr id="1683459" name="Text Box 3"/>
          <p:cNvSpPr txBox="1">
            <a:spLocks noChangeArrowheads="1"/>
          </p:cNvSpPr>
          <p:nvPr/>
        </p:nvSpPr>
        <p:spPr bwMode="auto">
          <a:xfrm>
            <a:off x="-973138" y="260350"/>
            <a:ext cx="11017251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s-MX" sz="2800" b="1">
                <a:solidFill>
                  <a:schemeClr val="accent2"/>
                </a:solidFill>
              </a:rPr>
              <a:t>CUAL ES LA CONSECUENCIA DE UN ACCIDENTE                                                                                                                     </a:t>
            </a:r>
            <a:endParaRPr lang="es-ES" sz="2800" b="1">
              <a:solidFill>
                <a:schemeClr val="accent2"/>
              </a:solidFill>
            </a:endParaRPr>
          </a:p>
        </p:txBody>
      </p:sp>
      <p:sp>
        <p:nvSpPr>
          <p:cNvPr id="1683460" name="AutoShape 4"/>
          <p:cNvSpPr>
            <a:spLocks noChangeArrowheads="1"/>
          </p:cNvSpPr>
          <p:nvPr/>
        </p:nvSpPr>
        <p:spPr bwMode="auto">
          <a:xfrm>
            <a:off x="3436938" y="1700213"/>
            <a:ext cx="1368425" cy="2665412"/>
          </a:xfrm>
          <a:prstGeom prst="downArrow">
            <a:avLst>
              <a:gd name="adj1" fmla="val 50000"/>
              <a:gd name="adj2" fmla="val 48695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  <p:sp>
        <p:nvSpPr>
          <p:cNvPr id="1683461" name="Text Box 5"/>
          <p:cNvSpPr txBox="1">
            <a:spLocks noChangeArrowheads="1"/>
          </p:cNvSpPr>
          <p:nvPr/>
        </p:nvSpPr>
        <p:spPr bwMode="auto">
          <a:xfrm>
            <a:off x="900113" y="4581525"/>
            <a:ext cx="7332662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MX" sz="4400" b="1">
                <a:solidFill>
                  <a:schemeClr val="accent2"/>
                </a:solidFill>
              </a:rPr>
              <a:t>La principal consecuencia </a:t>
            </a:r>
          </a:p>
          <a:p>
            <a:r>
              <a:rPr lang="es-MX" sz="4400" b="1">
                <a:solidFill>
                  <a:schemeClr val="accent2"/>
                </a:solidFill>
                <a:latin typeface="Arial Black" pitchFamily="34" charset="0"/>
              </a:rPr>
              <a:t>        </a:t>
            </a:r>
            <a:r>
              <a:rPr lang="es-MX" sz="4400" b="1">
                <a:solidFill>
                  <a:srgbClr val="EA1B16"/>
                </a:solidFill>
                <a:latin typeface="Arial Black" pitchFamily="34" charset="0"/>
              </a:rPr>
              <a:t>¡Es el daño!</a:t>
            </a:r>
            <a:endParaRPr lang="es-ES" sz="4400" b="1">
              <a:solidFill>
                <a:srgbClr val="EA1B16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9" name="Rectangle 5"/>
          <p:cNvSpPr>
            <a:spLocks noChangeArrowheads="1"/>
          </p:cNvSpPr>
          <p:nvPr/>
        </p:nvSpPr>
        <p:spPr bwMode="auto">
          <a:xfrm>
            <a:off x="7162800" y="6553200"/>
            <a:ext cx="609600" cy="3048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CL"/>
          </a:p>
        </p:txBody>
      </p:sp>
      <p:sp>
        <p:nvSpPr>
          <p:cNvPr id="1270799" name="Rectangle 15"/>
          <p:cNvSpPr>
            <a:spLocks noGrp="1" noChangeArrowheads="1"/>
          </p:cNvSpPr>
          <p:nvPr>
            <p:ph type="ctrTitle"/>
          </p:nvPr>
        </p:nvSpPr>
        <p:spPr>
          <a:xfrm>
            <a:off x="0" y="188913"/>
            <a:ext cx="8894763" cy="1295400"/>
          </a:xfrm>
        </p:spPr>
        <p:txBody>
          <a:bodyPr>
            <a:normAutofit fontScale="90000"/>
          </a:bodyPr>
          <a:lstStyle/>
          <a:p>
            <a:r>
              <a:rPr lang="en-US" altLang="ja-JP" sz="4000" i="1"/>
              <a:t>Operaci</a:t>
            </a:r>
            <a:r>
              <a:rPr lang="en-US" altLang="ja-JP" sz="4000" i="1">
                <a:latin typeface="Tahoma"/>
              </a:rPr>
              <a:t>ó</a:t>
            </a:r>
            <a:r>
              <a:rPr lang="en-US" altLang="ja-JP" sz="4000" i="1"/>
              <a:t>n y Mantenci</a:t>
            </a:r>
            <a:r>
              <a:rPr lang="en-US" altLang="ja-JP" sz="4000" i="1">
                <a:latin typeface="Tahoma"/>
              </a:rPr>
              <a:t>ó</a:t>
            </a:r>
            <a:r>
              <a:rPr lang="en-US" altLang="ja-JP" sz="4000" i="1"/>
              <a:t>n</a:t>
            </a:r>
            <a:br>
              <a:rPr lang="en-US" altLang="ja-JP" sz="4000" i="1"/>
            </a:br>
            <a:r>
              <a:rPr lang="en-US" altLang="ja-JP" sz="4000" i="1"/>
              <a:t>Excavadora PC5500</a:t>
            </a:r>
            <a:br>
              <a:rPr lang="en-US" altLang="ja-JP" sz="4000" i="1"/>
            </a:br>
            <a:endParaRPr lang="en-US" altLang="ja-JP" sz="4000" i="1"/>
          </a:p>
        </p:txBody>
      </p:sp>
      <p:pic>
        <p:nvPicPr>
          <p:cNvPr id="1656847" name="Picture 15" descr="CRIM0002"/>
          <p:cNvPicPr>
            <a:picLocks noChangeAspect="1" noChangeArrowheads="1"/>
          </p:cNvPicPr>
          <p:nvPr/>
        </p:nvPicPr>
        <p:blipFill>
          <a:blip r:embed="rId3" cstate="print"/>
          <a:srcRect b="5884"/>
          <a:stretch>
            <a:fillRect/>
          </a:stretch>
        </p:blipFill>
        <p:spPr bwMode="auto">
          <a:xfrm>
            <a:off x="1116013" y="1125538"/>
            <a:ext cx="6597650" cy="4392612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482" name="Rectangle 2"/>
          <p:cNvSpPr>
            <a:spLocks noChangeArrowheads="1"/>
          </p:cNvSpPr>
          <p:nvPr/>
        </p:nvSpPr>
        <p:spPr bwMode="auto">
          <a:xfrm>
            <a:off x="0" y="5334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CL"/>
          </a:p>
        </p:txBody>
      </p:sp>
      <p:sp>
        <p:nvSpPr>
          <p:cNvPr id="1684483" name="AutoShape 3"/>
          <p:cNvSpPr>
            <a:spLocks noChangeArrowheads="1"/>
          </p:cNvSpPr>
          <p:nvPr/>
        </p:nvSpPr>
        <p:spPr bwMode="auto">
          <a:xfrm>
            <a:off x="2555875" y="1773238"/>
            <a:ext cx="1152525" cy="792162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CL"/>
          </a:p>
        </p:txBody>
      </p:sp>
      <p:sp>
        <p:nvSpPr>
          <p:cNvPr id="1684484" name="Text Box 4"/>
          <p:cNvSpPr txBox="1">
            <a:spLocks noChangeArrowheads="1"/>
          </p:cNvSpPr>
          <p:nvPr/>
        </p:nvSpPr>
        <p:spPr bwMode="auto">
          <a:xfrm>
            <a:off x="1619250" y="188913"/>
            <a:ext cx="42005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MX" sz="3200" b="1">
                <a:solidFill>
                  <a:schemeClr val="accent2"/>
                </a:solidFill>
              </a:rPr>
              <a:t>¿A QUIENES?</a:t>
            </a:r>
            <a:endParaRPr lang="es-ES" sz="3200" b="1">
              <a:solidFill>
                <a:schemeClr val="accent2"/>
              </a:solidFill>
            </a:endParaRPr>
          </a:p>
        </p:txBody>
      </p:sp>
      <p:sp>
        <p:nvSpPr>
          <p:cNvPr id="1684485" name="Text Box 5"/>
          <p:cNvSpPr txBox="1">
            <a:spLocks noChangeArrowheads="1"/>
          </p:cNvSpPr>
          <p:nvPr/>
        </p:nvSpPr>
        <p:spPr bwMode="auto">
          <a:xfrm>
            <a:off x="636588" y="1125538"/>
            <a:ext cx="72009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sz="3600" b="1">
                <a:solidFill>
                  <a:srgbClr val="EA1B16"/>
                </a:solidFill>
                <a:latin typeface="Arial Black" pitchFamily="34" charset="0"/>
              </a:rPr>
              <a:t>Daño</a:t>
            </a:r>
            <a:r>
              <a:rPr lang="es-MX" sz="3600" b="1">
                <a:latin typeface="Arial Black" pitchFamily="34" charset="0"/>
              </a:rPr>
              <a:t> </a:t>
            </a:r>
            <a:r>
              <a:rPr lang="es-MX" sz="3600" b="1">
                <a:solidFill>
                  <a:schemeClr val="accent2"/>
                </a:solidFill>
              </a:rPr>
              <a:t>físico a las personas.</a:t>
            </a:r>
            <a:endParaRPr lang="es-ES" sz="3600" b="1">
              <a:solidFill>
                <a:schemeClr val="accent2"/>
              </a:solidFill>
            </a:endParaRPr>
          </a:p>
        </p:txBody>
      </p:sp>
      <p:sp>
        <p:nvSpPr>
          <p:cNvPr id="1684486" name="Text Box 6"/>
          <p:cNvSpPr txBox="1">
            <a:spLocks noChangeArrowheads="1"/>
          </p:cNvSpPr>
          <p:nvPr/>
        </p:nvSpPr>
        <p:spPr bwMode="auto">
          <a:xfrm>
            <a:off x="585788" y="2565400"/>
            <a:ext cx="94694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sz="3600" b="1">
                <a:solidFill>
                  <a:srgbClr val="EA1B16"/>
                </a:solidFill>
                <a:latin typeface="Arial Black" pitchFamily="34" charset="0"/>
              </a:rPr>
              <a:t>Daño</a:t>
            </a:r>
            <a:r>
              <a:rPr lang="es-MX" sz="3600" b="1">
                <a:latin typeface="Arial Black" pitchFamily="34" charset="0"/>
              </a:rPr>
              <a:t> </a:t>
            </a:r>
            <a:r>
              <a:rPr lang="es-MX" sz="3600" b="1">
                <a:solidFill>
                  <a:schemeClr val="accent2"/>
                </a:solidFill>
              </a:rPr>
              <a:t>a los recursos de la empresa.</a:t>
            </a:r>
            <a:endParaRPr lang="es-ES" sz="3600" b="1">
              <a:solidFill>
                <a:schemeClr val="accent2"/>
              </a:solidFill>
            </a:endParaRPr>
          </a:p>
        </p:txBody>
      </p:sp>
      <p:sp>
        <p:nvSpPr>
          <p:cNvPr id="1684487" name="Text Box 7"/>
          <p:cNvSpPr txBox="1">
            <a:spLocks noChangeArrowheads="1"/>
          </p:cNvSpPr>
          <p:nvPr/>
        </p:nvSpPr>
        <p:spPr bwMode="auto">
          <a:xfrm>
            <a:off x="598488" y="4076700"/>
            <a:ext cx="5543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sz="3600" b="1">
                <a:solidFill>
                  <a:srgbClr val="EA1B16"/>
                </a:solidFill>
                <a:latin typeface="Arial Black" pitchFamily="34" charset="0"/>
              </a:rPr>
              <a:t>Daño</a:t>
            </a:r>
            <a:r>
              <a:rPr lang="es-MX" sz="3600" b="1">
                <a:solidFill>
                  <a:srgbClr val="CC0000"/>
                </a:solidFill>
                <a:latin typeface="Arial Black" pitchFamily="34" charset="0"/>
              </a:rPr>
              <a:t> </a:t>
            </a:r>
            <a:r>
              <a:rPr lang="es-MX" sz="3600" b="1">
                <a:solidFill>
                  <a:schemeClr val="accent2"/>
                </a:solidFill>
              </a:rPr>
              <a:t>económico.</a:t>
            </a:r>
            <a:endParaRPr lang="es-ES" sz="3600" b="1">
              <a:solidFill>
                <a:schemeClr val="accent2"/>
              </a:solidFill>
            </a:endParaRPr>
          </a:p>
        </p:txBody>
      </p:sp>
      <p:sp>
        <p:nvSpPr>
          <p:cNvPr id="1684488" name="Text Box 8"/>
          <p:cNvSpPr txBox="1">
            <a:spLocks noChangeArrowheads="1"/>
          </p:cNvSpPr>
          <p:nvPr/>
        </p:nvSpPr>
        <p:spPr bwMode="auto">
          <a:xfrm>
            <a:off x="547688" y="5516563"/>
            <a:ext cx="84248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sz="3600" b="1">
                <a:solidFill>
                  <a:srgbClr val="EA1B16"/>
                </a:solidFill>
                <a:latin typeface="Arial Black" pitchFamily="34" charset="0"/>
              </a:rPr>
              <a:t>Daño</a:t>
            </a:r>
            <a:r>
              <a:rPr lang="es-MX" sz="3600" b="1">
                <a:latin typeface="Arial Black" pitchFamily="34" charset="0"/>
              </a:rPr>
              <a:t> </a:t>
            </a:r>
            <a:r>
              <a:rPr lang="es-MX" sz="3600" b="1">
                <a:solidFill>
                  <a:schemeClr val="accent2"/>
                </a:solidFill>
              </a:rPr>
              <a:t>a la imagen de la empresa.</a:t>
            </a:r>
            <a:r>
              <a:rPr lang="es-MX">
                <a:solidFill>
                  <a:srgbClr val="EA1B16"/>
                </a:solidFill>
              </a:rPr>
              <a:t> </a:t>
            </a:r>
            <a:endParaRPr lang="es-ES">
              <a:solidFill>
                <a:srgbClr val="EA1B16"/>
              </a:solidFill>
            </a:endParaRPr>
          </a:p>
        </p:txBody>
      </p:sp>
      <p:sp>
        <p:nvSpPr>
          <p:cNvPr id="1684489" name="AutoShape 9"/>
          <p:cNvSpPr>
            <a:spLocks noChangeArrowheads="1"/>
          </p:cNvSpPr>
          <p:nvPr/>
        </p:nvSpPr>
        <p:spPr bwMode="auto">
          <a:xfrm>
            <a:off x="2555875" y="3284538"/>
            <a:ext cx="1152525" cy="792162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CL"/>
          </a:p>
        </p:txBody>
      </p:sp>
      <p:sp>
        <p:nvSpPr>
          <p:cNvPr id="1684490" name="AutoShape 10"/>
          <p:cNvSpPr>
            <a:spLocks noChangeArrowheads="1"/>
          </p:cNvSpPr>
          <p:nvPr/>
        </p:nvSpPr>
        <p:spPr bwMode="auto">
          <a:xfrm>
            <a:off x="2555875" y="4724400"/>
            <a:ext cx="1152525" cy="792163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C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8818" name="Text Box 2"/>
          <p:cNvSpPr txBox="1">
            <a:spLocks noChangeArrowheads="1"/>
          </p:cNvSpPr>
          <p:nvPr/>
        </p:nvSpPr>
        <p:spPr bwMode="auto">
          <a:xfrm>
            <a:off x="265113" y="2298700"/>
            <a:ext cx="2232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400">
                <a:solidFill>
                  <a:schemeClr val="accent2"/>
                </a:solidFill>
              </a:rPr>
              <a:t>Chequear:</a:t>
            </a:r>
          </a:p>
        </p:txBody>
      </p:sp>
      <p:sp>
        <p:nvSpPr>
          <p:cNvPr id="1698819" name="Text Box 3"/>
          <p:cNvSpPr txBox="1">
            <a:spLocks noChangeArrowheads="1"/>
          </p:cNvSpPr>
          <p:nvPr/>
        </p:nvSpPr>
        <p:spPr bwMode="auto">
          <a:xfrm>
            <a:off x="0" y="3136900"/>
            <a:ext cx="5795963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400">
                <a:solidFill>
                  <a:schemeClr val="accent2"/>
                </a:solidFill>
              </a:rPr>
              <a:t> Derrames (fugas)</a:t>
            </a:r>
          </a:p>
          <a:p>
            <a:pPr>
              <a:spcBef>
                <a:spcPct val="50000"/>
              </a:spcBef>
            </a:pPr>
            <a:r>
              <a:rPr lang="es-ES" sz="2400">
                <a:solidFill>
                  <a:schemeClr val="accent2"/>
                </a:solidFill>
              </a:rPr>
              <a:t> Fallas Estructurales</a:t>
            </a:r>
          </a:p>
          <a:p>
            <a:pPr>
              <a:spcBef>
                <a:spcPct val="50000"/>
              </a:spcBef>
            </a:pPr>
            <a:r>
              <a:rPr lang="es-ES" sz="2400">
                <a:solidFill>
                  <a:schemeClr val="accent2"/>
                </a:solidFill>
              </a:rPr>
              <a:t> Cables Eléctricos</a:t>
            </a:r>
          </a:p>
          <a:p>
            <a:pPr>
              <a:spcBef>
                <a:spcPct val="50000"/>
              </a:spcBef>
            </a:pPr>
            <a:r>
              <a:rPr lang="es-ES" sz="2400">
                <a:solidFill>
                  <a:schemeClr val="accent2"/>
                </a:solidFill>
              </a:rPr>
              <a:t> Impactos</a:t>
            </a:r>
          </a:p>
          <a:p>
            <a:pPr>
              <a:spcBef>
                <a:spcPct val="50000"/>
              </a:spcBef>
            </a:pPr>
            <a:r>
              <a:rPr lang="es-ES" sz="2400">
                <a:solidFill>
                  <a:schemeClr val="accent2"/>
                </a:solidFill>
              </a:rPr>
              <a:t> Estado de Rodados</a:t>
            </a:r>
          </a:p>
          <a:p>
            <a:pPr>
              <a:spcBef>
                <a:spcPct val="50000"/>
              </a:spcBef>
            </a:pPr>
            <a:r>
              <a:rPr lang="es-ES" sz="2400">
                <a:solidFill>
                  <a:schemeClr val="accent2"/>
                </a:solidFill>
              </a:rPr>
              <a:t> Estado de Elementos de  desgaste.</a:t>
            </a:r>
          </a:p>
          <a:p>
            <a:pPr>
              <a:spcBef>
                <a:spcPct val="50000"/>
              </a:spcBef>
            </a:pPr>
            <a:endParaRPr lang="es-ES" sz="2400">
              <a:solidFill>
                <a:schemeClr val="accent2"/>
              </a:solidFill>
            </a:endParaRPr>
          </a:p>
        </p:txBody>
      </p:sp>
      <p:pic>
        <p:nvPicPr>
          <p:cNvPr id="1698821" name="Picture 5" descr="15017_1stday_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675" y="1300163"/>
            <a:ext cx="5986463" cy="407035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698822" name="AutoShape 6"/>
          <p:cNvSpPr>
            <a:spLocks noChangeArrowheads="1"/>
          </p:cNvSpPr>
          <p:nvPr/>
        </p:nvSpPr>
        <p:spPr bwMode="auto">
          <a:xfrm rot="10157931">
            <a:off x="7969250" y="4122738"/>
            <a:ext cx="874713" cy="1095375"/>
          </a:xfrm>
          <a:prstGeom prst="curvedRightArrow">
            <a:avLst>
              <a:gd name="adj1" fmla="val 25045"/>
              <a:gd name="adj2" fmla="val 50091"/>
              <a:gd name="adj3" fmla="val 33333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CL"/>
          </a:p>
        </p:txBody>
      </p:sp>
      <p:sp>
        <p:nvSpPr>
          <p:cNvPr id="1698823" name="AutoShape 7"/>
          <p:cNvSpPr>
            <a:spLocks noChangeArrowheads="1"/>
          </p:cNvSpPr>
          <p:nvPr/>
        </p:nvSpPr>
        <p:spPr bwMode="auto">
          <a:xfrm>
            <a:off x="3059113" y="4437063"/>
            <a:ext cx="639762" cy="927100"/>
          </a:xfrm>
          <a:prstGeom prst="curvedRightArrow">
            <a:avLst>
              <a:gd name="adj1" fmla="val 28983"/>
              <a:gd name="adj2" fmla="val 57965"/>
              <a:gd name="adj3" fmla="val 33333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CL"/>
          </a:p>
        </p:txBody>
      </p:sp>
      <p:sp>
        <p:nvSpPr>
          <p:cNvPr id="1698824" name="Text Box 8"/>
          <p:cNvSpPr txBox="1">
            <a:spLocks noChangeArrowheads="1"/>
          </p:cNvSpPr>
          <p:nvPr/>
        </p:nvSpPr>
        <p:spPr bwMode="auto">
          <a:xfrm>
            <a:off x="360363" y="260350"/>
            <a:ext cx="100441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MX" sz="3200" b="1">
                <a:solidFill>
                  <a:schemeClr val="accent2"/>
                </a:solidFill>
              </a:rPr>
              <a:t>REVISAR EL EQUIPO ANTES DE OPERAR</a:t>
            </a:r>
            <a:endParaRPr lang="es-ES" sz="3200" b="1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0867" name="Picture 3" descr="CRIM00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1484313"/>
            <a:ext cx="6408738" cy="4364037"/>
          </a:xfrm>
          <a:prstGeom prst="rect">
            <a:avLst/>
          </a:prstGeom>
          <a:noFill/>
          <a:ln w="9525">
            <a:solidFill>
              <a:srgbClr val="0033CC"/>
            </a:solidFill>
            <a:miter lim="800000"/>
            <a:headEnd/>
            <a:tailEnd/>
          </a:ln>
        </p:spPr>
      </p:pic>
      <p:sp>
        <p:nvSpPr>
          <p:cNvPr id="1700868" name="Text Box 4"/>
          <p:cNvSpPr txBox="1">
            <a:spLocks noChangeArrowheads="1"/>
          </p:cNvSpPr>
          <p:nvPr/>
        </p:nvSpPr>
        <p:spPr bwMode="auto">
          <a:xfrm>
            <a:off x="5637213" y="908050"/>
            <a:ext cx="3013967" cy="46166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MX" sz="2400" dirty="0">
                <a:solidFill>
                  <a:schemeClr val="accent2"/>
                </a:solidFill>
              </a:rPr>
              <a:t>Altas temperaturas</a:t>
            </a:r>
            <a:endParaRPr lang="es-ES" sz="2400" dirty="0">
              <a:solidFill>
                <a:schemeClr val="accent2"/>
              </a:solidFill>
            </a:endParaRPr>
          </a:p>
        </p:txBody>
      </p:sp>
      <p:sp>
        <p:nvSpPr>
          <p:cNvPr id="1700869" name="Text Box 5"/>
          <p:cNvSpPr txBox="1">
            <a:spLocks noChangeArrowheads="1"/>
          </p:cNvSpPr>
          <p:nvPr/>
        </p:nvSpPr>
        <p:spPr bwMode="auto">
          <a:xfrm>
            <a:off x="7380288" y="5949950"/>
            <a:ext cx="1247457" cy="46166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MX" sz="2400" dirty="0">
                <a:solidFill>
                  <a:schemeClr val="accent2"/>
                </a:solidFill>
              </a:rPr>
              <a:t>Caídas</a:t>
            </a:r>
            <a:endParaRPr lang="es-ES" sz="2400" dirty="0">
              <a:solidFill>
                <a:schemeClr val="accent2"/>
              </a:solidFill>
            </a:endParaRPr>
          </a:p>
        </p:txBody>
      </p:sp>
      <p:sp>
        <p:nvSpPr>
          <p:cNvPr id="1700870" name="Text Box 6"/>
          <p:cNvSpPr txBox="1">
            <a:spLocks noChangeArrowheads="1"/>
          </p:cNvSpPr>
          <p:nvPr/>
        </p:nvSpPr>
        <p:spPr bwMode="auto">
          <a:xfrm>
            <a:off x="107950" y="908050"/>
            <a:ext cx="4245073" cy="46166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MX" sz="2400" dirty="0">
                <a:solidFill>
                  <a:schemeClr val="accent2"/>
                </a:solidFill>
              </a:rPr>
              <a:t>Exposición a partes móviles</a:t>
            </a:r>
            <a:endParaRPr lang="es-ES" sz="2400" dirty="0">
              <a:solidFill>
                <a:schemeClr val="accent2"/>
              </a:solidFill>
            </a:endParaRPr>
          </a:p>
        </p:txBody>
      </p:sp>
      <p:sp>
        <p:nvSpPr>
          <p:cNvPr id="1700871" name="Text Box 7"/>
          <p:cNvSpPr txBox="1">
            <a:spLocks noChangeArrowheads="1"/>
          </p:cNvSpPr>
          <p:nvPr/>
        </p:nvSpPr>
        <p:spPr bwMode="auto">
          <a:xfrm>
            <a:off x="0" y="5949950"/>
            <a:ext cx="3913251" cy="46166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MX" sz="2400" dirty="0">
                <a:solidFill>
                  <a:schemeClr val="accent2"/>
                </a:solidFill>
              </a:rPr>
              <a:t>Proyección de partículas</a:t>
            </a:r>
            <a:endParaRPr lang="es-ES" sz="2400" dirty="0">
              <a:solidFill>
                <a:schemeClr val="accent2"/>
              </a:solidFill>
            </a:endParaRPr>
          </a:p>
        </p:txBody>
      </p:sp>
      <p:sp>
        <p:nvSpPr>
          <p:cNvPr id="1700872" name="Text Box 8"/>
          <p:cNvSpPr txBox="1">
            <a:spLocks noChangeArrowheads="1"/>
          </p:cNvSpPr>
          <p:nvPr/>
        </p:nvSpPr>
        <p:spPr bwMode="auto">
          <a:xfrm>
            <a:off x="4427538" y="5949950"/>
            <a:ext cx="2371162" cy="46166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MX" sz="2400" dirty="0">
                <a:solidFill>
                  <a:schemeClr val="accent2"/>
                </a:solidFill>
              </a:rPr>
              <a:t>Aplastamiento</a:t>
            </a:r>
            <a:endParaRPr lang="es-ES" sz="2400" dirty="0">
              <a:solidFill>
                <a:schemeClr val="accent2"/>
              </a:solidFill>
            </a:endParaRPr>
          </a:p>
        </p:txBody>
      </p:sp>
      <p:sp>
        <p:nvSpPr>
          <p:cNvPr id="1700873" name="Line 9"/>
          <p:cNvSpPr>
            <a:spLocks noChangeShapeType="1"/>
          </p:cNvSpPr>
          <p:nvPr/>
        </p:nvSpPr>
        <p:spPr bwMode="auto">
          <a:xfrm>
            <a:off x="6659563" y="1557338"/>
            <a:ext cx="360362" cy="10795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700874" name="Line 10"/>
          <p:cNvSpPr>
            <a:spLocks noChangeShapeType="1"/>
          </p:cNvSpPr>
          <p:nvPr/>
        </p:nvSpPr>
        <p:spPr bwMode="auto">
          <a:xfrm>
            <a:off x="2700338" y="1341438"/>
            <a:ext cx="1511300" cy="863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700875" name="Line 11"/>
          <p:cNvSpPr>
            <a:spLocks noChangeShapeType="1"/>
          </p:cNvSpPr>
          <p:nvPr/>
        </p:nvSpPr>
        <p:spPr bwMode="auto">
          <a:xfrm flipH="1" flipV="1">
            <a:off x="4932363" y="4724400"/>
            <a:ext cx="431800" cy="12255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700876" name="Line 12"/>
          <p:cNvSpPr>
            <a:spLocks noChangeShapeType="1"/>
          </p:cNvSpPr>
          <p:nvPr/>
        </p:nvSpPr>
        <p:spPr bwMode="auto">
          <a:xfrm flipH="1" flipV="1">
            <a:off x="6732588" y="4005263"/>
            <a:ext cx="1223962" cy="18716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700877" name="Line 13"/>
          <p:cNvSpPr>
            <a:spLocks noChangeShapeType="1"/>
          </p:cNvSpPr>
          <p:nvPr/>
        </p:nvSpPr>
        <p:spPr bwMode="auto">
          <a:xfrm flipV="1">
            <a:off x="1763713" y="2924175"/>
            <a:ext cx="1008062" cy="30257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700878" name="Text Box 14"/>
          <p:cNvSpPr txBox="1">
            <a:spLocks noChangeArrowheads="1"/>
          </p:cNvSpPr>
          <p:nvPr/>
        </p:nvSpPr>
        <p:spPr bwMode="auto">
          <a:xfrm>
            <a:off x="683568" y="188913"/>
            <a:ext cx="792088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MX" sz="3200" b="1" dirty="0">
                <a:solidFill>
                  <a:schemeClr val="accent2"/>
                </a:solidFill>
              </a:rPr>
              <a:t>RIESGOS </a:t>
            </a:r>
            <a:r>
              <a:rPr lang="es-MX" sz="3200" b="1" dirty="0" smtClean="0">
                <a:solidFill>
                  <a:schemeClr val="accent2"/>
                </a:solidFill>
              </a:rPr>
              <a:t>ASOCIADOS A LOS PELIGROS</a:t>
            </a:r>
            <a:endParaRPr lang="es-ES" sz="3200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2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051050" y="3573463"/>
            <a:ext cx="4105275" cy="935037"/>
          </a:xfrm>
          <a:solidFill>
            <a:srgbClr val="DE223D"/>
          </a:solidFill>
          <a:ln w="28575">
            <a:solidFill>
              <a:schemeClr val="accent1"/>
            </a:solidFill>
          </a:ln>
        </p:spPr>
        <p:txBody>
          <a:bodyPr/>
          <a:lstStyle/>
          <a:p>
            <a:pPr>
              <a:buFont typeface="Arial" pitchFamily="34" charset="0"/>
              <a:buNone/>
            </a:pPr>
            <a:r>
              <a:rPr lang="es-MX" sz="4000">
                <a:latin typeface="Algerian" pitchFamily="82" charset="0"/>
              </a:rPr>
              <a:t>  </a:t>
            </a:r>
            <a:r>
              <a:rPr lang="es-MX" sz="4000">
                <a:latin typeface="Arial"/>
              </a:rPr>
              <a:t>¡</a:t>
            </a:r>
            <a:r>
              <a:rPr lang="es-MX" sz="4000">
                <a:latin typeface="Algerian" pitchFamily="82" charset="0"/>
              </a:rPr>
              <a:t>SI TODOS!</a:t>
            </a:r>
            <a:endParaRPr lang="es-ES" sz="4000">
              <a:latin typeface="Algerian" pitchFamily="82" charset="0"/>
            </a:endParaRPr>
          </a:p>
        </p:txBody>
      </p:sp>
      <p:sp>
        <p:nvSpPr>
          <p:cNvPr id="1715203" name="WordArt 3"/>
          <p:cNvSpPr>
            <a:spLocks noChangeArrowheads="1" noChangeShapeType="1" noTextEdit="1"/>
          </p:cNvSpPr>
          <p:nvPr/>
        </p:nvSpPr>
        <p:spPr bwMode="auto">
          <a:xfrm>
            <a:off x="900113" y="476250"/>
            <a:ext cx="6762750" cy="324008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71431"/>
              </a:avLst>
            </a:prstTxWarp>
          </a:bodyPr>
          <a:lstStyle/>
          <a:p>
            <a:pPr algn="ctr"/>
            <a:r>
              <a:rPr lang="es-CL" sz="3600" kern="10">
                <a:ln w="9525">
                  <a:noFill/>
                  <a:round/>
                  <a:headEnd/>
                  <a:tailEnd/>
                </a:ln>
                <a:solidFill>
                  <a:srgbClr val="0033CC"/>
                </a:solidFill>
                <a:latin typeface="Impact"/>
              </a:rPr>
              <a:t>¿UD. EVALUO LOS RIESGOS?</a:t>
            </a:r>
          </a:p>
        </p:txBody>
      </p:sp>
      <p:sp>
        <p:nvSpPr>
          <p:cNvPr id="1715204" name="AutoShape 4">
            <a:hlinkClick r:id="rId2" action="ppaction://hlinkpres?slideindex=1&amp;slidetitle=Sin título de diapositiva" highlightClick="1"/>
          </p:cNvPr>
          <p:cNvSpPr>
            <a:spLocks noChangeArrowheads="1"/>
          </p:cNvSpPr>
          <p:nvPr/>
        </p:nvSpPr>
        <p:spPr bwMode="auto">
          <a:xfrm>
            <a:off x="3635375" y="5157788"/>
            <a:ext cx="1081088" cy="576262"/>
          </a:xfrm>
          <a:prstGeom prst="actionButtonBeginning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C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6226" name="Picture 2" descr="PC5500_Palladi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1582738"/>
            <a:ext cx="6624637" cy="4294187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1716232" name="Text Box 8"/>
          <p:cNvSpPr txBox="1">
            <a:spLocks noChangeArrowheads="1"/>
          </p:cNvSpPr>
          <p:nvPr/>
        </p:nvSpPr>
        <p:spPr bwMode="auto">
          <a:xfrm>
            <a:off x="103188" y="5995988"/>
            <a:ext cx="3173412" cy="52863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MX" sz="2800">
                <a:solidFill>
                  <a:schemeClr val="accent2"/>
                </a:solidFill>
              </a:rPr>
              <a:t>OTROS EQUIPOS</a:t>
            </a:r>
            <a:endParaRPr lang="es-ES" sz="2800">
              <a:solidFill>
                <a:schemeClr val="accent2"/>
              </a:solidFill>
            </a:endParaRPr>
          </a:p>
        </p:txBody>
      </p:sp>
      <p:sp>
        <p:nvSpPr>
          <p:cNvPr id="1716233" name="Text Box 9"/>
          <p:cNvSpPr txBox="1">
            <a:spLocks noChangeArrowheads="1"/>
          </p:cNvSpPr>
          <p:nvPr/>
        </p:nvSpPr>
        <p:spPr bwMode="auto">
          <a:xfrm>
            <a:off x="6372225" y="908050"/>
            <a:ext cx="1971675" cy="52863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MX" sz="2800">
                <a:solidFill>
                  <a:schemeClr val="accent2"/>
                </a:solidFill>
              </a:rPr>
              <a:t>ENTORNO</a:t>
            </a:r>
            <a:endParaRPr lang="es-ES" sz="2800">
              <a:solidFill>
                <a:schemeClr val="accent2"/>
              </a:solidFill>
            </a:endParaRPr>
          </a:p>
        </p:txBody>
      </p:sp>
      <p:sp>
        <p:nvSpPr>
          <p:cNvPr id="1716237" name="AutoShape 13"/>
          <p:cNvSpPr>
            <a:spLocks noChangeArrowheads="1"/>
          </p:cNvSpPr>
          <p:nvPr/>
        </p:nvSpPr>
        <p:spPr bwMode="auto">
          <a:xfrm rot="5400000">
            <a:off x="6530975" y="3486150"/>
            <a:ext cx="1625600" cy="647700"/>
          </a:xfrm>
          <a:custGeom>
            <a:avLst/>
            <a:gdLst>
              <a:gd name="G0" fmla="+- 0 0 0"/>
              <a:gd name="G1" fmla="+- -11796480 0 0"/>
              <a:gd name="G2" fmla="+- 0 0 -11796480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11796480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796480"/>
              <a:gd name="G36" fmla="sin G34 -11796480"/>
              <a:gd name="G37" fmla="+/ -11796480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0799 w 21600"/>
              <a:gd name="T5" fmla="*/ 0 h 21600"/>
              <a:gd name="T6" fmla="*/ 2700 w 21600"/>
              <a:gd name="T7" fmla="*/ 10800 h 21600"/>
              <a:gd name="T8" fmla="*/ 10799 w 21600"/>
              <a:gd name="T9" fmla="*/ 5400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CL"/>
          </a:p>
        </p:txBody>
      </p:sp>
      <p:sp>
        <p:nvSpPr>
          <p:cNvPr id="1716238" name="AutoShape 14"/>
          <p:cNvSpPr>
            <a:spLocks noChangeArrowheads="1"/>
          </p:cNvSpPr>
          <p:nvPr/>
        </p:nvSpPr>
        <p:spPr bwMode="auto">
          <a:xfrm rot="14412634">
            <a:off x="3429794" y="3706019"/>
            <a:ext cx="1584325" cy="741363"/>
          </a:xfrm>
          <a:custGeom>
            <a:avLst/>
            <a:gdLst>
              <a:gd name="G0" fmla="+- 0 0 0"/>
              <a:gd name="G1" fmla="+- -11796480 0 0"/>
              <a:gd name="G2" fmla="+- 0 0 -11796480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11796480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796480"/>
              <a:gd name="G36" fmla="sin G34 -11796480"/>
              <a:gd name="G37" fmla="+/ -11796480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0799 w 21600"/>
              <a:gd name="T5" fmla="*/ 0 h 21600"/>
              <a:gd name="T6" fmla="*/ 2700 w 21600"/>
              <a:gd name="T7" fmla="*/ 10800 h 21600"/>
              <a:gd name="T8" fmla="*/ 10799 w 21600"/>
              <a:gd name="T9" fmla="*/ 5400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00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CL"/>
          </a:p>
        </p:txBody>
      </p:sp>
      <p:sp>
        <p:nvSpPr>
          <p:cNvPr id="1716239" name="Line 15"/>
          <p:cNvSpPr>
            <a:spLocks noChangeShapeType="1"/>
          </p:cNvSpPr>
          <p:nvPr/>
        </p:nvSpPr>
        <p:spPr bwMode="auto">
          <a:xfrm flipH="1">
            <a:off x="6156325" y="1484313"/>
            <a:ext cx="1079500" cy="21605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/>
        </p:spPr>
        <p:txBody>
          <a:bodyPr wrap="none" anchor="ctr"/>
          <a:lstStyle/>
          <a:p>
            <a:endParaRPr lang="es-CL"/>
          </a:p>
        </p:txBody>
      </p:sp>
      <p:sp>
        <p:nvSpPr>
          <p:cNvPr id="1716241" name="Line 17"/>
          <p:cNvSpPr>
            <a:spLocks noChangeShapeType="1"/>
          </p:cNvSpPr>
          <p:nvPr/>
        </p:nvSpPr>
        <p:spPr bwMode="auto">
          <a:xfrm flipV="1">
            <a:off x="1619250" y="4868863"/>
            <a:ext cx="649288" cy="10810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/>
        </p:spPr>
        <p:txBody>
          <a:bodyPr wrap="none" anchor="ctr"/>
          <a:lstStyle/>
          <a:p>
            <a:endParaRPr lang="es-CL"/>
          </a:p>
        </p:txBody>
      </p:sp>
      <p:sp>
        <p:nvSpPr>
          <p:cNvPr id="1716242" name="Line 18"/>
          <p:cNvSpPr>
            <a:spLocks noChangeShapeType="1"/>
          </p:cNvSpPr>
          <p:nvPr/>
        </p:nvSpPr>
        <p:spPr bwMode="auto">
          <a:xfrm flipV="1">
            <a:off x="1619250" y="5445125"/>
            <a:ext cx="3240088" cy="5048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/>
        </p:spPr>
        <p:txBody>
          <a:bodyPr wrap="none" anchor="ctr"/>
          <a:lstStyle/>
          <a:p>
            <a:endParaRPr lang="es-CL"/>
          </a:p>
        </p:txBody>
      </p:sp>
      <p:sp>
        <p:nvSpPr>
          <p:cNvPr id="1716243" name="Text Box 19"/>
          <p:cNvSpPr txBox="1">
            <a:spLocks noChangeArrowheads="1"/>
          </p:cNvSpPr>
          <p:nvPr/>
        </p:nvSpPr>
        <p:spPr bwMode="auto">
          <a:xfrm>
            <a:off x="144463" y="260350"/>
            <a:ext cx="93233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MX" sz="2800" b="1">
                <a:solidFill>
                  <a:schemeClr val="accent2"/>
                </a:solidFill>
              </a:rPr>
              <a:t>OBSERVE CONDICIONES DEL AREA DE TRABAJO </a:t>
            </a:r>
            <a:endParaRPr lang="es-ES" sz="2800" b="1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1346" name="Picture 2" descr="MVC-002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2050" y="1125538"/>
            <a:ext cx="7010400" cy="4879975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1721348" name="Text Box 4"/>
          <p:cNvSpPr txBox="1">
            <a:spLocks noChangeArrowheads="1"/>
          </p:cNvSpPr>
          <p:nvPr/>
        </p:nvSpPr>
        <p:spPr bwMode="auto">
          <a:xfrm>
            <a:off x="392149" y="260350"/>
            <a:ext cx="93233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MX" sz="2800" b="1" dirty="0">
                <a:solidFill>
                  <a:schemeClr val="accent2"/>
                </a:solidFill>
              </a:rPr>
              <a:t>OBSERVE CONDICIONES DEL AREA DE TRABAJO </a:t>
            </a:r>
            <a:endParaRPr lang="es-ES" sz="2800" b="1" dirty="0">
              <a:solidFill>
                <a:schemeClr val="accent2"/>
              </a:solidFill>
            </a:endParaRPr>
          </a:p>
        </p:txBody>
      </p:sp>
      <p:sp>
        <p:nvSpPr>
          <p:cNvPr id="1721349" name="Text Box 5"/>
          <p:cNvSpPr txBox="1">
            <a:spLocks noChangeArrowheads="1"/>
          </p:cNvSpPr>
          <p:nvPr/>
        </p:nvSpPr>
        <p:spPr bwMode="auto">
          <a:xfrm>
            <a:off x="2339975" y="6092825"/>
            <a:ext cx="41767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MX" sz="2400">
                <a:solidFill>
                  <a:schemeClr val="accent2"/>
                </a:solidFill>
              </a:rPr>
              <a:t>Inestabilidad de taludes </a:t>
            </a:r>
            <a:endParaRPr lang="es-ES" sz="240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2370" name="Picture 2" descr="MVC-003F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27088" y="1223963"/>
            <a:ext cx="7392987" cy="5013325"/>
          </a:xfrm>
          <a:noFill/>
          <a:ln w="28575">
            <a:solidFill>
              <a:srgbClr val="0000FF"/>
            </a:solidFill>
          </a:ln>
        </p:spPr>
      </p:pic>
      <p:sp>
        <p:nvSpPr>
          <p:cNvPr id="1722372" name="Text Box 4"/>
          <p:cNvSpPr txBox="1">
            <a:spLocks noChangeArrowheads="1"/>
          </p:cNvSpPr>
          <p:nvPr/>
        </p:nvSpPr>
        <p:spPr bwMode="auto">
          <a:xfrm>
            <a:off x="320711" y="338119"/>
            <a:ext cx="93233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MX" sz="2800" b="1" dirty="0">
                <a:solidFill>
                  <a:schemeClr val="accent2"/>
                </a:solidFill>
              </a:rPr>
              <a:t>OBSERVE CONDICIONES DEL AREA DE TRABAJO </a:t>
            </a:r>
            <a:endParaRPr lang="es-ES" sz="2800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6466" name="Text Box 2"/>
          <p:cNvSpPr txBox="1">
            <a:spLocks noChangeArrowheads="1"/>
          </p:cNvSpPr>
          <p:nvPr/>
        </p:nvSpPr>
        <p:spPr bwMode="auto">
          <a:xfrm>
            <a:off x="2319338" y="496888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MX"/>
              <a:t> </a:t>
            </a:r>
            <a:endParaRPr lang="es-ES"/>
          </a:p>
        </p:txBody>
      </p:sp>
      <p:sp>
        <p:nvSpPr>
          <p:cNvPr id="1726467" name="Text Box 3"/>
          <p:cNvSpPr txBox="1">
            <a:spLocks noChangeArrowheads="1"/>
          </p:cNvSpPr>
          <p:nvPr/>
        </p:nvSpPr>
        <p:spPr bwMode="auto">
          <a:xfrm>
            <a:off x="2247900" y="639763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MX"/>
              <a:t> </a:t>
            </a:r>
            <a:endParaRPr lang="es-ES"/>
          </a:p>
        </p:txBody>
      </p:sp>
      <p:sp>
        <p:nvSpPr>
          <p:cNvPr id="1726469" name="AutoShape 5">
            <a:hlinkClick r:id="rId2" action="ppaction://hlinkpres?slideindex=1&amp;slidetitle=Diapositiva 1" highlightClick="1"/>
          </p:cNvPr>
          <p:cNvSpPr>
            <a:spLocks noChangeArrowheads="1"/>
          </p:cNvSpPr>
          <p:nvPr/>
        </p:nvSpPr>
        <p:spPr bwMode="auto">
          <a:xfrm>
            <a:off x="7524750" y="5157788"/>
            <a:ext cx="1223963" cy="647700"/>
          </a:xfrm>
          <a:prstGeom prst="actionButtonBeginning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s-ES">
              <a:solidFill>
                <a:schemeClr val="bg2"/>
              </a:solidFill>
            </a:endParaRPr>
          </a:p>
        </p:txBody>
      </p:sp>
      <p:sp>
        <p:nvSpPr>
          <p:cNvPr id="1726470" name="Text Box 6"/>
          <p:cNvSpPr txBox="1">
            <a:spLocks noChangeArrowheads="1"/>
          </p:cNvSpPr>
          <p:nvPr/>
        </p:nvSpPr>
        <p:spPr bwMode="auto">
          <a:xfrm>
            <a:off x="7740650" y="5302250"/>
            <a:ext cx="8493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MX" sz="1000">
                <a:solidFill>
                  <a:schemeClr val="bg2"/>
                </a:solidFill>
              </a:rPr>
              <a:t>La persona </a:t>
            </a:r>
          </a:p>
          <a:p>
            <a:r>
              <a:rPr lang="es-MX" sz="1000">
                <a:solidFill>
                  <a:schemeClr val="bg2"/>
                </a:solidFill>
              </a:rPr>
              <a:t>Ganadora</a:t>
            </a:r>
            <a:endParaRPr lang="es-ES" sz="1000">
              <a:solidFill>
                <a:schemeClr val="bg2"/>
              </a:solidFill>
            </a:endParaRPr>
          </a:p>
        </p:txBody>
      </p:sp>
      <p:sp>
        <p:nvSpPr>
          <p:cNvPr id="1726471" name="AutoShape 7">
            <a:hlinkClick r:id="rId3" action="ppaction://hlinkfile" highlightClick="1"/>
          </p:cNvPr>
          <p:cNvSpPr>
            <a:spLocks noChangeArrowheads="1"/>
          </p:cNvSpPr>
          <p:nvPr/>
        </p:nvSpPr>
        <p:spPr bwMode="auto">
          <a:xfrm>
            <a:off x="179388" y="5229225"/>
            <a:ext cx="1152525" cy="647700"/>
          </a:xfrm>
          <a:prstGeom prst="actionButtonBeginning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MX" sz="1000">
                <a:solidFill>
                  <a:schemeClr val="bg2"/>
                </a:solidFill>
              </a:rPr>
              <a:t>Conducción</a:t>
            </a:r>
          </a:p>
          <a:p>
            <a:pPr algn="ctr"/>
            <a:r>
              <a:rPr lang="es-MX" sz="1000">
                <a:solidFill>
                  <a:schemeClr val="bg2"/>
                </a:solidFill>
              </a:rPr>
              <a:t>Segura</a:t>
            </a:r>
            <a:endParaRPr lang="es-ES" sz="1000">
              <a:solidFill>
                <a:schemeClr val="bg2"/>
              </a:solidFill>
            </a:endParaRPr>
          </a:p>
        </p:txBody>
      </p:sp>
      <p:pic>
        <p:nvPicPr>
          <p:cNvPr id="1726472" name="Picture 8" descr="camion"/>
          <p:cNvPicPr>
            <a:picLocks noChangeAspect="1" noChangeArrowheads="1"/>
          </p:cNvPicPr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1547813" y="3789363"/>
            <a:ext cx="3887787" cy="2568575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726473" name="Picture 9" descr="MVC-001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7900" y="2349500"/>
            <a:ext cx="2808288" cy="2106613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726474" name="Picture 10" descr="MVC-008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47813" y="1168400"/>
            <a:ext cx="3368675" cy="24765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1726475" name="Text Box 11"/>
          <p:cNvSpPr txBox="1">
            <a:spLocks noChangeArrowheads="1"/>
          </p:cNvSpPr>
          <p:nvPr/>
        </p:nvSpPr>
        <p:spPr bwMode="auto">
          <a:xfrm>
            <a:off x="5219700" y="1125538"/>
            <a:ext cx="3768725" cy="730250"/>
          </a:xfrm>
          <a:prstGeom prst="rect">
            <a:avLst/>
          </a:prstGeom>
          <a:noFill/>
          <a:ln w="28575" cap="sq">
            <a:solidFill>
              <a:srgbClr val="0000FF"/>
            </a:solidFill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CL" sz="4000" b="1">
                <a:solidFill>
                  <a:srgbClr val="DE223D"/>
                </a:solidFill>
                <a:latin typeface="Comic Sans MS" pitchFamily="66" charset="0"/>
              </a:rPr>
              <a:t>¿¿¿Porqué???</a:t>
            </a:r>
            <a:endParaRPr lang="es-ES" sz="4000" b="1">
              <a:solidFill>
                <a:srgbClr val="DE223D"/>
              </a:solidFill>
              <a:latin typeface="Comic Sans MS" pitchFamily="66" charset="0"/>
            </a:endParaRPr>
          </a:p>
        </p:txBody>
      </p:sp>
      <p:sp>
        <p:nvSpPr>
          <p:cNvPr id="1726476" name="Text Box 12"/>
          <p:cNvSpPr txBox="1">
            <a:spLocks noChangeArrowheads="1"/>
          </p:cNvSpPr>
          <p:nvPr/>
        </p:nvSpPr>
        <p:spPr bwMode="auto">
          <a:xfrm>
            <a:off x="3095625" y="260350"/>
            <a:ext cx="25558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MX" sz="2800" b="1">
                <a:solidFill>
                  <a:schemeClr val="accent2"/>
                </a:solidFill>
              </a:rPr>
              <a:t>REFLEXIÓN</a:t>
            </a:r>
            <a:endParaRPr lang="es-ES" sz="2800" b="1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6053" name="Rectangle 5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buClr>
                <a:srgbClr val="A50021"/>
              </a:buClr>
              <a:buFont typeface="Arial" pitchFamily="34" charset="0"/>
              <a:buNone/>
            </a:pPr>
            <a:r>
              <a:rPr lang="en-US" sz="2000">
                <a:solidFill>
                  <a:srgbClr val="A50021"/>
                </a:solidFill>
              </a:rPr>
              <a:t>Sección 2_0</a:t>
            </a:r>
          </a:p>
        </p:txBody>
      </p:sp>
      <p:sp>
        <p:nvSpPr>
          <p:cNvPr id="1666054" name="Rectangle 6"/>
          <p:cNvSpPr>
            <a:spLocks noChangeArrowheads="1"/>
          </p:cNvSpPr>
          <p:nvPr/>
        </p:nvSpPr>
        <p:spPr bwMode="auto">
          <a:xfrm>
            <a:off x="687388" y="1527175"/>
            <a:ext cx="7772400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en-US" sz="3200" b="1">
                <a:solidFill>
                  <a:schemeClr val="accent2"/>
                </a:solidFill>
              </a:rPr>
              <a:t>FIN</a:t>
            </a:r>
            <a:br>
              <a:rPr lang="en-US" sz="3200" b="1">
                <a:solidFill>
                  <a:schemeClr val="accent2"/>
                </a:solidFill>
              </a:rPr>
            </a:br>
            <a:r>
              <a:rPr lang="en-US" sz="3200" b="1">
                <a:solidFill>
                  <a:schemeClr val="accent2"/>
                </a:solidFill>
              </a:rPr>
              <a:t/>
            </a:r>
            <a:br>
              <a:rPr lang="en-US" sz="3200" b="1">
                <a:solidFill>
                  <a:schemeClr val="accent2"/>
                </a:solidFill>
              </a:rPr>
            </a:br>
            <a:r>
              <a:rPr lang="en-US" sz="3200" b="1">
                <a:solidFill>
                  <a:schemeClr val="accent2"/>
                </a:solidFill>
              </a:rPr>
              <a:t>SEGURIDAD</a:t>
            </a:r>
          </a:p>
        </p:txBody>
      </p:sp>
      <p:sp>
        <p:nvSpPr>
          <p:cNvPr id="1666055" name="laptop">
            <a:hlinkClick r:id="rId2" action="ppaction://hlinkpres?slideindex=4&amp;slidetitle=Seguridad"/>
          </p:cNvPr>
          <p:cNvSpPr>
            <a:spLocks noEditPoints="1" noChangeArrowheads="1"/>
          </p:cNvSpPr>
          <p:nvPr/>
        </p:nvSpPr>
        <p:spPr bwMode="auto">
          <a:xfrm>
            <a:off x="7596188" y="5445125"/>
            <a:ext cx="1368425" cy="858838"/>
          </a:xfrm>
          <a:custGeom>
            <a:avLst/>
            <a:gdLst>
              <a:gd name="T0" fmla="*/ 3362 w 21600"/>
              <a:gd name="T1" fmla="*/ 0 h 21600"/>
              <a:gd name="T2" fmla="*/ 3362 w 21600"/>
              <a:gd name="T3" fmla="*/ 7173 h 21600"/>
              <a:gd name="T4" fmla="*/ 18327 w 21600"/>
              <a:gd name="T5" fmla="*/ 0 h 21600"/>
              <a:gd name="T6" fmla="*/ 18327 w 21600"/>
              <a:gd name="T7" fmla="*/ 7173 h 21600"/>
              <a:gd name="T8" fmla="*/ 10800 w 21600"/>
              <a:gd name="T9" fmla="*/ 0 h 21600"/>
              <a:gd name="T10" fmla="*/ 10800 w 21600"/>
              <a:gd name="T11" fmla="*/ 21600 h 21600"/>
              <a:gd name="T12" fmla="*/ 0 w 21600"/>
              <a:gd name="T13" fmla="*/ 21600 h 21600"/>
              <a:gd name="T14" fmla="*/ 21600 w 21600"/>
              <a:gd name="T15" fmla="*/ 21600 h 21600"/>
              <a:gd name="T16" fmla="*/ 4445 w 21600"/>
              <a:gd name="T17" fmla="*/ 1858 h 21600"/>
              <a:gd name="T18" fmla="*/ 17311 w 21600"/>
              <a:gd name="T19" fmla="*/ 1232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3362" y="0"/>
                </a:moveTo>
                <a:lnTo>
                  <a:pt x="18327" y="0"/>
                </a:lnTo>
                <a:lnTo>
                  <a:pt x="18327" y="14347"/>
                </a:lnTo>
                <a:lnTo>
                  <a:pt x="3362" y="14347"/>
                </a:lnTo>
                <a:lnTo>
                  <a:pt x="3362" y="0"/>
                </a:lnTo>
                <a:close/>
              </a:path>
              <a:path w="21600" h="21600" extrusionOk="0">
                <a:moveTo>
                  <a:pt x="3340" y="15068"/>
                </a:moveTo>
                <a:lnTo>
                  <a:pt x="0" y="19877"/>
                </a:lnTo>
                <a:lnTo>
                  <a:pt x="21600" y="19877"/>
                </a:lnTo>
                <a:lnTo>
                  <a:pt x="18327" y="15068"/>
                </a:lnTo>
                <a:lnTo>
                  <a:pt x="3340" y="15068"/>
                </a:lnTo>
                <a:close/>
              </a:path>
              <a:path w="21600" h="21600" extrusionOk="0">
                <a:moveTo>
                  <a:pt x="0" y="19877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19877"/>
                </a:lnTo>
                <a:lnTo>
                  <a:pt x="0" y="19877"/>
                </a:lnTo>
                <a:close/>
              </a:path>
              <a:path w="21600" h="21600" extrusionOk="0">
                <a:moveTo>
                  <a:pt x="4186" y="1523"/>
                </a:moveTo>
                <a:lnTo>
                  <a:pt x="17547" y="1523"/>
                </a:lnTo>
                <a:lnTo>
                  <a:pt x="17547" y="12744"/>
                </a:lnTo>
                <a:lnTo>
                  <a:pt x="4186" y="12744"/>
                </a:lnTo>
                <a:lnTo>
                  <a:pt x="4186" y="1523"/>
                </a:lnTo>
                <a:close/>
              </a:path>
              <a:path w="21600" h="21600" extrusionOk="0">
                <a:moveTo>
                  <a:pt x="3318" y="15549"/>
                </a:moveTo>
                <a:lnTo>
                  <a:pt x="2917" y="16110"/>
                </a:lnTo>
                <a:lnTo>
                  <a:pt x="18727" y="16110"/>
                </a:lnTo>
                <a:lnTo>
                  <a:pt x="18327" y="15549"/>
                </a:lnTo>
                <a:lnTo>
                  <a:pt x="3318" y="15549"/>
                </a:lnTo>
                <a:close/>
              </a:path>
              <a:path w="21600" h="21600" extrusionOk="0">
                <a:moveTo>
                  <a:pt x="6213" y="18314"/>
                </a:moveTo>
                <a:lnTo>
                  <a:pt x="5946" y="18875"/>
                </a:lnTo>
                <a:lnTo>
                  <a:pt x="15766" y="18875"/>
                </a:lnTo>
                <a:lnTo>
                  <a:pt x="15499" y="18314"/>
                </a:lnTo>
                <a:lnTo>
                  <a:pt x="6213" y="18314"/>
                </a:lnTo>
                <a:close/>
              </a:path>
              <a:path w="21600" h="21600" extrusionOk="0">
                <a:moveTo>
                  <a:pt x="2828" y="16471"/>
                </a:moveTo>
                <a:lnTo>
                  <a:pt x="2405" y="17072"/>
                </a:lnTo>
                <a:lnTo>
                  <a:pt x="19284" y="17072"/>
                </a:lnTo>
                <a:lnTo>
                  <a:pt x="18839" y="16471"/>
                </a:lnTo>
                <a:lnTo>
                  <a:pt x="2828" y="16471"/>
                </a:lnTo>
                <a:close/>
              </a:path>
              <a:path w="21600" h="21600" extrusionOk="0">
                <a:moveTo>
                  <a:pt x="2316" y="17352"/>
                </a:moveTo>
                <a:lnTo>
                  <a:pt x="1871" y="17953"/>
                </a:lnTo>
                <a:lnTo>
                  <a:pt x="19863" y="17953"/>
                </a:lnTo>
                <a:lnTo>
                  <a:pt x="19395" y="17352"/>
                </a:lnTo>
                <a:lnTo>
                  <a:pt x="2316" y="17352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7186" name="Picture 2" descr="PC5500_B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884238"/>
            <a:ext cx="7632700" cy="5640387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757189" name="Text Box 5"/>
          <p:cNvSpPr txBox="1">
            <a:spLocks noChangeArrowheads="1"/>
          </p:cNvSpPr>
          <p:nvPr/>
        </p:nvSpPr>
        <p:spPr bwMode="auto">
          <a:xfrm>
            <a:off x="1460522" y="130175"/>
            <a:ext cx="625475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3600" dirty="0">
                <a:solidFill>
                  <a:schemeClr val="accent2"/>
                </a:solidFill>
              </a:rPr>
              <a:t>TECNICAS DE OPERACI</a:t>
            </a:r>
            <a:r>
              <a:rPr lang="es-ES" sz="3600" dirty="0">
                <a:solidFill>
                  <a:schemeClr val="accent2"/>
                </a:solidFill>
                <a:latin typeface="ＭＳ Ｐゴシック"/>
              </a:rPr>
              <a:t>Ó</a:t>
            </a:r>
            <a:r>
              <a:rPr lang="es-ES" sz="3600" dirty="0">
                <a:solidFill>
                  <a:schemeClr val="accent2"/>
                </a:solidFill>
              </a:rPr>
              <a:t>N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9" name="Rectangle 5"/>
          <p:cNvSpPr>
            <a:spLocks noChangeArrowheads="1"/>
          </p:cNvSpPr>
          <p:nvPr/>
        </p:nvSpPr>
        <p:spPr bwMode="auto">
          <a:xfrm>
            <a:off x="7162800" y="6553200"/>
            <a:ext cx="609600" cy="3048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CL"/>
          </a:p>
        </p:txBody>
      </p:sp>
      <p:pic>
        <p:nvPicPr>
          <p:cNvPr id="1656838" name="Picture 6" descr="Dinamita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813" y="1624013"/>
            <a:ext cx="6337300" cy="4684712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3330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692275" y="1773238"/>
            <a:ext cx="5056188" cy="3289300"/>
          </a:xfrm>
          <a:noFill/>
          <a:ln/>
        </p:spPr>
      </p:pic>
      <p:sp>
        <p:nvSpPr>
          <p:cNvPr id="1763333" name="Text Box 5"/>
          <p:cNvSpPr txBox="1">
            <a:spLocks noChangeArrowheads="1"/>
          </p:cNvSpPr>
          <p:nvPr/>
        </p:nvSpPr>
        <p:spPr bwMode="auto">
          <a:xfrm>
            <a:off x="323850" y="5229225"/>
            <a:ext cx="81089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MX" sz="3600">
                <a:solidFill>
                  <a:schemeClr val="accent2"/>
                </a:solidFill>
              </a:rPr>
              <a:t>AL SUBIR AL EQUIPO USE SIEMPRE</a:t>
            </a:r>
          </a:p>
          <a:p>
            <a:r>
              <a:rPr lang="es-MX" sz="3600">
                <a:solidFill>
                  <a:schemeClr val="accent2"/>
                </a:solidFill>
              </a:rPr>
              <a:t>          TRES PUNTOS DE APOYO</a:t>
            </a:r>
            <a:endParaRPr lang="es-ES" sz="3600">
              <a:solidFill>
                <a:schemeClr val="accent2"/>
              </a:solidFill>
            </a:endParaRPr>
          </a:p>
        </p:txBody>
      </p:sp>
      <p:sp>
        <p:nvSpPr>
          <p:cNvPr id="1763334" name="Text Box 6"/>
          <p:cNvSpPr txBox="1">
            <a:spLocks noChangeArrowheads="1"/>
          </p:cNvSpPr>
          <p:nvPr/>
        </p:nvSpPr>
        <p:spPr bwMode="auto">
          <a:xfrm>
            <a:off x="214282" y="430196"/>
            <a:ext cx="8770350" cy="61555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3400" dirty="0">
                <a:solidFill>
                  <a:schemeClr val="accent2"/>
                </a:solidFill>
              </a:rPr>
              <a:t>Use el equipo de </a:t>
            </a:r>
            <a:r>
              <a:rPr lang="es-ES" sz="3400" dirty="0" smtClean="0">
                <a:solidFill>
                  <a:schemeClr val="accent2"/>
                </a:solidFill>
              </a:rPr>
              <a:t>protección </a:t>
            </a:r>
            <a:r>
              <a:rPr lang="es-ES" sz="3400" dirty="0">
                <a:solidFill>
                  <a:schemeClr val="accent2"/>
                </a:solidFill>
              </a:rPr>
              <a:t>adecuado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3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0825" y="1617682"/>
            <a:ext cx="8686800" cy="4525962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None/>
            </a:pPr>
            <a:r>
              <a:rPr lang="es-MX" sz="2400" dirty="0">
                <a:solidFill>
                  <a:schemeClr val="accent2"/>
                </a:solidFill>
              </a:rPr>
              <a:t>    La técnica apropiada para la inspección pre operacional considera tres condiciones principales.</a:t>
            </a:r>
          </a:p>
          <a:p>
            <a:pPr>
              <a:buFont typeface="Wingdings" pitchFamily="2" charset="2"/>
              <a:buNone/>
            </a:pPr>
            <a:endParaRPr lang="es-MX" sz="2400" dirty="0">
              <a:solidFill>
                <a:schemeClr val="accent2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es-MX" sz="1600" b="1" dirty="0">
                <a:solidFill>
                  <a:schemeClr val="accent2"/>
                </a:solidFill>
              </a:rPr>
              <a:t>    </a:t>
            </a:r>
            <a:r>
              <a:rPr lang="es-MX" sz="2400" b="1" dirty="0">
                <a:solidFill>
                  <a:schemeClr val="accent2"/>
                </a:solidFill>
              </a:rPr>
              <a:t>FUGAS</a:t>
            </a:r>
          </a:p>
          <a:p>
            <a:pPr>
              <a:buFont typeface="Wingdings" pitchFamily="2" charset="2"/>
              <a:buNone/>
            </a:pPr>
            <a:r>
              <a:rPr lang="es-MX" sz="2400" b="1" dirty="0">
                <a:solidFill>
                  <a:schemeClr val="accent2"/>
                </a:solidFill>
              </a:rPr>
              <a:t>   DAÑOS</a:t>
            </a:r>
          </a:p>
          <a:p>
            <a:pPr>
              <a:buFont typeface="Wingdings" pitchFamily="2" charset="2"/>
              <a:buNone/>
            </a:pPr>
            <a:r>
              <a:rPr lang="es-MX" sz="2400" b="1" dirty="0">
                <a:solidFill>
                  <a:schemeClr val="accent2"/>
                </a:solidFill>
              </a:rPr>
              <a:t>   COMPONENTES SUELTOS</a:t>
            </a:r>
          </a:p>
          <a:p>
            <a:pPr>
              <a:buFont typeface="Wingdings" pitchFamily="2" charset="2"/>
              <a:buNone/>
            </a:pPr>
            <a:endParaRPr lang="es-MX" sz="1600" dirty="0">
              <a:solidFill>
                <a:schemeClr val="accent2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es-MX" sz="1600" b="1" dirty="0"/>
              <a:t>     </a:t>
            </a:r>
            <a:r>
              <a:rPr lang="es-MX" sz="2800" b="1" dirty="0">
                <a:solidFill>
                  <a:srgbClr val="FF0000"/>
                </a:solidFill>
              </a:rPr>
              <a:t>Ante la presencia de cualquier condición ……</a:t>
            </a:r>
          </a:p>
          <a:p>
            <a:pPr>
              <a:buFont typeface="Wingdings" pitchFamily="2" charset="2"/>
              <a:buNone/>
            </a:pPr>
            <a:r>
              <a:rPr lang="es-MX" sz="2800" dirty="0"/>
              <a:t> </a:t>
            </a:r>
          </a:p>
          <a:p>
            <a:pPr>
              <a:buFont typeface="Wingdings" pitchFamily="2" charset="2"/>
              <a:buNone/>
            </a:pPr>
            <a:r>
              <a:rPr lang="es-MX" sz="2800" dirty="0"/>
              <a:t>            </a:t>
            </a:r>
            <a:r>
              <a:rPr lang="es-MX" sz="2800" b="1" dirty="0">
                <a:solidFill>
                  <a:srgbClr val="FF0000"/>
                </a:solidFill>
              </a:rPr>
              <a:t>¡NO OPERE EL </a:t>
            </a:r>
            <a:r>
              <a:rPr lang="es-MX" sz="2800" b="1" dirty="0" smtClean="0">
                <a:solidFill>
                  <a:srgbClr val="FF0000"/>
                </a:solidFill>
              </a:rPr>
              <a:t>EQUIPO Y LLAME A SU SUPERVISOR¡</a:t>
            </a:r>
            <a:endParaRPr lang="es-MX" sz="2800" dirty="0">
              <a:solidFill>
                <a:srgbClr val="FF0000"/>
              </a:solidFill>
            </a:endParaRPr>
          </a:p>
          <a:p>
            <a:endParaRPr lang="es-ES" sz="2800" dirty="0"/>
          </a:p>
        </p:txBody>
      </p:sp>
      <p:sp>
        <p:nvSpPr>
          <p:cNvPr id="1765381" name="Text Box 5"/>
          <p:cNvSpPr txBox="1">
            <a:spLocks noChangeArrowheads="1"/>
          </p:cNvSpPr>
          <p:nvPr/>
        </p:nvSpPr>
        <p:spPr bwMode="auto">
          <a:xfrm>
            <a:off x="395707" y="517548"/>
            <a:ext cx="8462573" cy="5539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3000" b="1" dirty="0">
                <a:solidFill>
                  <a:schemeClr val="accent2"/>
                </a:solidFill>
              </a:rPr>
              <a:t>T</a:t>
            </a:r>
            <a:r>
              <a:rPr lang="es-ES" sz="3000" b="1" dirty="0">
                <a:solidFill>
                  <a:schemeClr val="accent2"/>
                </a:solidFill>
                <a:latin typeface="ＭＳ Ｐゴシック"/>
              </a:rPr>
              <a:t>é</a:t>
            </a:r>
            <a:r>
              <a:rPr lang="es-ES" sz="3000" b="1" dirty="0">
                <a:solidFill>
                  <a:schemeClr val="accent2"/>
                </a:solidFill>
              </a:rPr>
              <a:t>cnica para la inspecci</a:t>
            </a:r>
            <a:r>
              <a:rPr lang="es-ES" sz="3000" b="1" dirty="0">
                <a:solidFill>
                  <a:schemeClr val="accent2"/>
                </a:solidFill>
                <a:latin typeface="ＭＳ Ｐゴシック"/>
              </a:rPr>
              <a:t>ó</a:t>
            </a:r>
            <a:r>
              <a:rPr lang="es-ES" sz="3000" b="1" dirty="0">
                <a:solidFill>
                  <a:schemeClr val="accent2"/>
                </a:solidFill>
              </a:rPr>
              <a:t>n pre operacional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5778" name="Picture 2" descr="LADDERDOWN3"/>
          <p:cNvPicPr>
            <a:picLocks noChangeAspect="1" noChangeArrowheads="1"/>
          </p:cNvPicPr>
          <p:nvPr/>
        </p:nvPicPr>
        <p:blipFill>
          <a:blip r:embed="rId2" cstate="print"/>
          <a:srcRect b="3954"/>
          <a:stretch>
            <a:fillRect/>
          </a:stretch>
        </p:blipFill>
        <p:spPr bwMode="auto">
          <a:xfrm>
            <a:off x="5364163" y="4724400"/>
            <a:ext cx="2447925" cy="18002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99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6757" y="1066788"/>
            <a:ext cx="8748713" cy="6477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s-CL" sz="2400" dirty="0">
                <a:solidFill>
                  <a:schemeClr val="accent2"/>
                </a:solidFill>
              </a:rPr>
              <a:t>Asegúrese siempre de conocer la ubicación y el estado de los: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s-CL" sz="2400" dirty="0">
                <a:solidFill>
                  <a:schemeClr val="accent2"/>
                </a:solidFill>
              </a:rPr>
              <a:t>                       </a:t>
            </a:r>
            <a:r>
              <a:rPr lang="es-CL" sz="2400" b="1" dirty="0">
                <a:solidFill>
                  <a:srgbClr val="FF0000"/>
                </a:solidFill>
              </a:rPr>
              <a:t>SISTEMAS DE EMERGENCIA</a:t>
            </a:r>
            <a:endParaRPr lang="es-ES" sz="2400" b="1" dirty="0">
              <a:solidFill>
                <a:srgbClr val="FF0000"/>
              </a:solidFill>
            </a:endParaRPr>
          </a:p>
        </p:txBody>
      </p:sp>
      <p:pic>
        <p:nvPicPr>
          <p:cNvPr id="1995780" name="Picture 4" descr="CRIM00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2320925"/>
            <a:ext cx="2606675" cy="1900238"/>
          </a:xfrm>
          <a:prstGeom prst="rect">
            <a:avLst/>
          </a:prstGeom>
          <a:noFill/>
          <a:ln w="12700">
            <a:solidFill>
              <a:srgbClr val="3333CC"/>
            </a:solidFill>
            <a:miter lim="800000"/>
            <a:headEnd/>
            <a:tailEnd/>
          </a:ln>
        </p:spPr>
      </p:pic>
      <p:pic>
        <p:nvPicPr>
          <p:cNvPr id="1995781" name="Picture 5" descr="CRIM000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0113" y="4768850"/>
            <a:ext cx="2592387" cy="1755775"/>
          </a:xfrm>
          <a:prstGeom prst="rect">
            <a:avLst/>
          </a:prstGeom>
          <a:noFill/>
          <a:ln w="12700">
            <a:solidFill>
              <a:srgbClr val="3333CC"/>
            </a:solidFill>
            <a:miter lim="800000"/>
            <a:headEnd/>
            <a:tailEnd/>
          </a:ln>
        </p:spPr>
      </p:pic>
      <p:sp>
        <p:nvSpPr>
          <p:cNvPr id="1995782" name="Text Box 6"/>
          <p:cNvSpPr txBox="1">
            <a:spLocks noChangeArrowheads="1"/>
          </p:cNvSpPr>
          <p:nvPr/>
        </p:nvSpPr>
        <p:spPr bwMode="auto">
          <a:xfrm>
            <a:off x="1042988" y="1676400"/>
            <a:ext cx="2303462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MX">
                <a:solidFill>
                  <a:schemeClr val="accent2"/>
                </a:solidFill>
              </a:rPr>
              <a:t>Extintor manual</a:t>
            </a:r>
            <a:endParaRPr lang="es-ES">
              <a:solidFill>
                <a:schemeClr val="accent2"/>
              </a:solidFill>
            </a:endParaRPr>
          </a:p>
        </p:txBody>
      </p:sp>
      <p:sp>
        <p:nvSpPr>
          <p:cNvPr id="1995783" name="Text Box 7"/>
          <p:cNvSpPr txBox="1">
            <a:spLocks noChangeArrowheads="1"/>
          </p:cNvSpPr>
          <p:nvPr/>
        </p:nvSpPr>
        <p:spPr bwMode="auto">
          <a:xfrm>
            <a:off x="611188" y="4221163"/>
            <a:ext cx="3236912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MX">
                <a:solidFill>
                  <a:schemeClr val="accent2"/>
                </a:solidFill>
              </a:rPr>
              <a:t>Conjunto de extintores</a:t>
            </a:r>
            <a:endParaRPr lang="es-ES">
              <a:solidFill>
                <a:schemeClr val="accent2"/>
              </a:solidFill>
            </a:endParaRPr>
          </a:p>
        </p:txBody>
      </p:sp>
      <p:sp>
        <p:nvSpPr>
          <p:cNvPr id="1995784" name="Text Box 8"/>
          <p:cNvSpPr txBox="1">
            <a:spLocks noChangeArrowheads="1"/>
          </p:cNvSpPr>
          <p:nvPr/>
        </p:nvSpPr>
        <p:spPr bwMode="auto">
          <a:xfrm>
            <a:off x="5076825" y="1628775"/>
            <a:ext cx="286226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MX">
                <a:solidFill>
                  <a:schemeClr val="accent2"/>
                </a:solidFill>
              </a:rPr>
              <a:t>Sistema automático</a:t>
            </a:r>
            <a:endParaRPr lang="es-ES">
              <a:solidFill>
                <a:schemeClr val="accent2"/>
              </a:solidFill>
            </a:endParaRPr>
          </a:p>
        </p:txBody>
      </p:sp>
      <p:sp>
        <p:nvSpPr>
          <p:cNvPr id="1995785" name="Text Box 9"/>
          <p:cNvSpPr txBox="1">
            <a:spLocks noChangeArrowheads="1"/>
          </p:cNvSpPr>
          <p:nvPr/>
        </p:nvSpPr>
        <p:spPr bwMode="auto">
          <a:xfrm>
            <a:off x="5867400" y="4195763"/>
            <a:ext cx="1252538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MX">
                <a:solidFill>
                  <a:schemeClr val="accent2"/>
                </a:solidFill>
              </a:rPr>
              <a:t>Escalas</a:t>
            </a:r>
            <a:endParaRPr lang="es-ES">
              <a:solidFill>
                <a:schemeClr val="accent2"/>
              </a:solidFill>
            </a:endParaRPr>
          </a:p>
        </p:txBody>
      </p:sp>
      <p:sp>
        <p:nvSpPr>
          <p:cNvPr id="1995786" name="Rectangle 10"/>
          <p:cNvSpPr>
            <a:spLocks noGrp="1" noChangeArrowheads="1"/>
          </p:cNvSpPr>
          <p:nvPr>
            <p:ph type="title"/>
          </p:nvPr>
        </p:nvSpPr>
        <p:spPr>
          <a:xfrm>
            <a:off x="426128" y="71414"/>
            <a:ext cx="8260672" cy="1039427"/>
          </a:xfrm>
          <a:noFill/>
          <a:ln/>
        </p:spPr>
        <p:txBody>
          <a:bodyPr/>
          <a:lstStyle/>
          <a:p>
            <a:r>
              <a:rPr lang="es-ES" b="0" dirty="0"/>
              <a:t> Inspección pre operacional</a:t>
            </a:r>
          </a:p>
        </p:txBody>
      </p:sp>
      <p:pic>
        <p:nvPicPr>
          <p:cNvPr id="1995787" name="Picture 11" descr="Control sistema contra incendio"/>
          <p:cNvPicPr>
            <a:picLocks noChangeAspect="1" noChangeArrowheads="1"/>
          </p:cNvPicPr>
          <p:nvPr/>
        </p:nvPicPr>
        <p:blipFill>
          <a:blip r:embed="rId5" cstate="print"/>
          <a:srcRect l="27661" r="17017" b="26221"/>
          <a:stretch>
            <a:fillRect/>
          </a:stretch>
        </p:blipFill>
        <p:spPr bwMode="auto">
          <a:xfrm>
            <a:off x="5148263" y="2060575"/>
            <a:ext cx="2736850" cy="21590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6882" name="Text Box 2"/>
          <p:cNvSpPr txBox="1">
            <a:spLocks noChangeArrowheads="1"/>
          </p:cNvSpPr>
          <p:nvPr/>
        </p:nvSpPr>
        <p:spPr bwMode="auto">
          <a:xfrm>
            <a:off x="142875" y="836613"/>
            <a:ext cx="8459788" cy="229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s-CL" sz="2200" dirty="0">
                <a:solidFill>
                  <a:schemeClr val="accent2"/>
                </a:solidFill>
              </a:rPr>
              <a:t>El equipo puede desarrollar diferentes trabajos, siendo los mas comunes, la explotación de bancos de producción.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s-CL" sz="2200" dirty="0" smtClean="0">
                <a:solidFill>
                  <a:schemeClr val="accent2"/>
                </a:solidFill>
              </a:rPr>
              <a:t>Carguío </a:t>
            </a:r>
            <a:r>
              <a:rPr lang="es-CL" sz="2200" dirty="0">
                <a:solidFill>
                  <a:schemeClr val="accent2"/>
                </a:solidFill>
              </a:rPr>
              <a:t>en Bancos Altos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s-CL" sz="2200" dirty="0" smtClean="0">
                <a:solidFill>
                  <a:schemeClr val="accent2"/>
                </a:solidFill>
              </a:rPr>
              <a:t>Carguío </a:t>
            </a:r>
            <a:r>
              <a:rPr lang="es-CL" sz="2200" dirty="0">
                <a:solidFill>
                  <a:schemeClr val="accent2"/>
                </a:solidFill>
              </a:rPr>
              <a:t>Sobre Nivel (Banquetas)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s-CL" sz="2200" dirty="0" smtClean="0">
                <a:solidFill>
                  <a:schemeClr val="accent2"/>
                </a:solidFill>
              </a:rPr>
              <a:t>Excavaciones </a:t>
            </a:r>
            <a:r>
              <a:rPr lang="es-CL" sz="2200" dirty="0">
                <a:solidFill>
                  <a:schemeClr val="accent2"/>
                </a:solidFill>
              </a:rPr>
              <a:t>bajo superficie, zanjas y control de taludes</a:t>
            </a:r>
          </a:p>
        </p:txBody>
      </p:sp>
      <p:pic>
        <p:nvPicPr>
          <p:cNvPr id="1786886" name="Picture 6" descr="Bild1"/>
          <p:cNvPicPr>
            <a:picLocks noChangeAspect="1" noChangeArrowheads="1"/>
          </p:cNvPicPr>
          <p:nvPr/>
        </p:nvPicPr>
        <p:blipFill>
          <a:blip r:embed="rId3" cstate="print"/>
          <a:srcRect t="7436"/>
          <a:stretch>
            <a:fillRect/>
          </a:stretch>
        </p:blipFill>
        <p:spPr bwMode="auto">
          <a:xfrm>
            <a:off x="5580063" y="3605213"/>
            <a:ext cx="3455987" cy="2481262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786887" name="Text Box 7"/>
          <p:cNvSpPr txBox="1">
            <a:spLocks noChangeArrowheads="1"/>
          </p:cNvSpPr>
          <p:nvPr/>
        </p:nvSpPr>
        <p:spPr bwMode="auto">
          <a:xfrm>
            <a:off x="900113" y="6140450"/>
            <a:ext cx="25415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>
                <a:solidFill>
                  <a:schemeClr val="accent2"/>
                </a:solidFill>
              </a:rPr>
              <a:t>Sobre Banquetas</a:t>
            </a:r>
          </a:p>
        </p:txBody>
      </p:sp>
      <p:sp>
        <p:nvSpPr>
          <p:cNvPr id="1786888" name="Text Box 8"/>
          <p:cNvSpPr txBox="1">
            <a:spLocks noChangeArrowheads="1"/>
          </p:cNvSpPr>
          <p:nvPr/>
        </p:nvSpPr>
        <p:spPr bwMode="auto">
          <a:xfrm>
            <a:off x="5921375" y="6092825"/>
            <a:ext cx="1963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>
                <a:solidFill>
                  <a:schemeClr val="accent2"/>
                </a:solidFill>
              </a:rPr>
              <a:t>Bancos Altos</a:t>
            </a:r>
          </a:p>
        </p:txBody>
      </p:sp>
      <p:sp>
        <p:nvSpPr>
          <p:cNvPr id="1786889" name="Text Box 9"/>
          <p:cNvSpPr txBox="1">
            <a:spLocks noChangeArrowheads="1"/>
          </p:cNvSpPr>
          <p:nvPr/>
        </p:nvSpPr>
        <p:spPr bwMode="auto">
          <a:xfrm>
            <a:off x="250825" y="44450"/>
            <a:ext cx="465455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3600">
                <a:solidFill>
                  <a:schemeClr val="accent2"/>
                </a:solidFill>
              </a:rPr>
              <a:t>Desarrollo del trabajo </a:t>
            </a:r>
          </a:p>
        </p:txBody>
      </p:sp>
      <p:pic>
        <p:nvPicPr>
          <p:cNvPr id="1786890" name="Picture 10" descr="CRIM0008"/>
          <p:cNvPicPr>
            <a:picLocks noChangeAspect="1" noChangeArrowheads="1"/>
          </p:cNvPicPr>
          <p:nvPr/>
        </p:nvPicPr>
        <p:blipFill>
          <a:blip r:embed="rId4" cstate="print"/>
          <a:srcRect l="7903" t="5267" r="3973" b="20808"/>
          <a:stretch>
            <a:fillRect/>
          </a:stretch>
        </p:blipFill>
        <p:spPr bwMode="auto">
          <a:xfrm>
            <a:off x="179388" y="3582988"/>
            <a:ext cx="4032250" cy="258286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176213" y="908050"/>
            <a:ext cx="5187950" cy="5018088"/>
            <a:chOff x="2314" y="692"/>
            <a:chExt cx="3482" cy="3453"/>
          </a:xfrm>
        </p:grpSpPr>
        <p:pic>
          <p:nvPicPr>
            <p:cNvPr id="1985567" name="Picture 31" descr="5506046"/>
            <p:cNvPicPr>
              <a:picLocks noChangeAspect="1" noChangeArrowheads="1"/>
            </p:cNvPicPr>
            <p:nvPr/>
          </p:nvPicPr>
          <p:blipFill>
            <a:blip r:embed="rId3" cstate="print">
              <a:lum bright="4000"/>
            </a:blip>
            <a:srcRect r="9889"/>
            <a:stretch>
              <a:fillRect/>
            </a:stretch>
          </p:blipFill>
          <p:spPr bwMode="auto">
            <a:xfrm>
              <a:off x="2413" y="767"/>
              <a:ext cx="3383" cy="3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85568" name="Text Box 32"/>
            <p:cNvSpPr txBox="1">
              <a:spLocks noChangeArrowheads="1"/>
            </p:cNvSpPr>
            <p:nvPr/>
          </p:nvSpPr>
          <p:spPr bwMode="auto">
            <a:xfrm>
              <a:off x="2316" y="792"/>
              <a:ext cx="115" cy="335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3600" tIns="3600" rIns="3600" bIns="3600">
              <a:spAutoFit/>
            </a:bodyPr>
            <a:lstStyle/>
            <a:p>
              <a:pPr algn="r" eaLnBrk="0" hangingPunct="0">
                <a:lnSpc>
                  <a:spcPct val="123000"/>
                </a:lnSpc>
              </a:pPr>
              <a:r>
                <a:rPr lang="de-DE" sz="900"/>
                <a:t>54</a:t>
              </a:r>
            </a:p>
            <a:p>
              <a:pPr algn="r" eaLnBrk="0" hangingPunct="0">
                <a:lnSpc>
                  <a:spcPct val="123000"/>
                </a:lnSpc>
              </a:pPr>
              <a:endParaRPr lang="de-DE" sz="900"/>
            </a:p>
            <a:p>
              <a:pPr algn="r" eaLnBrk="0" hangingPunct="0">
                <a:lnSpc>
                  <a:spcPct val="123000"/>
                </a:lnSpc>
              </a:pPr>
              <a:r>
                <a:rPr lang="de-DE" sz="900"/>
                <a:t>48 </a:t>
              </a:r>
            </a:p>
            <a:p>
              <a:pPr algn="r" eaLnBrk="0" hangingPunct="0">
                <a:lnSpc>
                  <a:spcPct val="123000"/>
                </a:lnSpc>
              </a:pPr>
              <a:endParaRPr lang="de-DE" sz="900"/>
            </a:p>
            <a:p>
              <a:pPr algn="r" eaLnBrk="0" hangingPunct="0">
                <a:lnSpc>
                  <a:spcPct val="123000"/>
                </a:lnSpc>
              </a:pPr>
              <a:r>
                <a:rPr lang="de-DE" sz="900"/>
                <a:t>42</a:t>
              </a:r>
            </a:p>
            <a:p>
              <a:pPr algn="r" eaLnBrk="0" hangingPunct="0">
                <a:lnSpc>
                  <a:spcPct val="123000"/>
                </a:lnSpc>
              </a:pPr>
              <a:endParaRPr lang="de-DE" sz="900"/>
            </a:p>
            <a:p>
              <a:pPr algn="r" eaLnBrk="0" hangingPunct="0">
                <a:lnSpc>
                  <a:spcPct val="123000"/>
                </a:lnSpc>
              </a:pPr>
              <a:r>
                <a:rPr lang="de-DE" sz="900"/>
                <a:t>36</a:t>
              </a:r>
            </a:p>
            <a:p>
              <a:pPr algn="r" eaLnBrk="0" hangingPunct="0">
                <a:lnSpc>
                  <a:spcPct val="123000"/>
                </a:lnSpc>
              </a:pPr>
              <a:endParaRPr lang="de-DE" sz="900"/>
            </a:p>
            <a:p>
              <a:pPr algn="r" eaLnBrk="0" hangingPunct="0">
                <a:lnSpc>
                  <a:spcPct val="123000"/>
                </a:lnSpc>
              </a:pPr>
              <a:r>
                <a:rPr lang="de-DE" sz="900"/>
                <a:t>30</a:t>
              </a:r>
            </a:p>
            <a:p>
              <a:pPr algn="r" eaLnBrk="0" hangingPunct="0">
                <a:lnSpc>
                  <a:spcPct val="123000"/>
                </a:lnSpc>
              </a:pPr>
              <a:endParaRPr lang="de-DE" sz="900"/>
            </a:p>
            <a:p>
              <a:pPr algn="r" eaLnBrk="0" hangingPunct="0">
                <a:lnSpc>
                  <a:spcPct val="123000"/>
                </a:lnSpc>
              </a:pPr>
              <a:r>
                <a:rPr lang="de-DE" sz="900"/>
                <a:t>24</a:t>
              </a:r>
            </a:p>
            <a:p>
              <a:pPr algn="r" eaLnBrk="0" hangingPunct="0">
                <a:lnSpc>
                  <a:spcPct val="123000"/>
                </a:lnSpc>
              </a:pPr>
              <a:endParaRPr lang="de-DE" sz="900"/>
            </a:p>
            <a:p>
              <a:pPr algn="r" eaLnBrk="0" hangingPunct="0">
                <a:lnSpc>
                  <a:spcPct val="123000"/>
                </a:lnSpc>
              </a:pPr>
              <a:r>
                <a:rPr lang="de-DE" sz="900"/>
                <a:t>18</a:t>
              </a:r>
            </a:p>
            <a:p>
              <a:pPr algn="r" eaLnBrk="0" hangingPunct="0">
                <a:lnSpc>
                  <a:spcPct val="123000"/>
                </a:lnSpc>
              </a:pPr>
              <a:endParaRPr lang="de-DE" sz="900"/>
            </a:p>
            <a:p>
              <a:pPr algn="r" eaLnBrk="0" hangingPunct="0">
                <a:lnSpc>
                  <a:spcPct val="123000"/>
                </a:lnSpc>
              </a:pPr>
              <a:r>
                <a:rPr lang="de-DE" sz="900"/>
                <a:t>12</a:t>
              </a:r>
            </a:p>
            <a:p>
              <a:pPr algn="r" eaLnBrk="0" hangingPunct="0">
                <a:lnSpc>
                  <a:spcPct val="123000"/>
                </a:lnSpc>
              </a:pPr>
              <a:endParaRPr lang="de-DE" sz="900"/>
            </a:p>
            <a:p>
              <a:pPr algn="r" eaLnBrk="0" hangingPunct="0">
                <a:lnSpc>
                  <a:spcPct val="123000"/>
                </a:lnSpc>
              </a:pPr>
              <a:r>
                <a:rPr lang="de-DE" sz="900"/>
                <a:t>6</a:t>
              </a:r>
            </a:p>
            <a:p>
              <a:pPr algn="r" eaLnBrk="0" hangingPunct="0">
                <a:lnSpc>
                  <a:spcPct val="123000"/>
                </a:lnSpc>
              </a:pPr>
              <a:endParaRPr lang="de-DE" sz="900"/>
            </a:p>
            <a:p>
              <a:pPr algn="r" eaLnBrk="0" hangingPunct="0">
                <a:lnSpc>
                  <a:spcPct val="123000"/>
                </a:lnSpc>
              </a:pPr>
              <a:r>
                <a:rPr lang="de-DE" sz="900"/>
                <a:t>0</a:t>
              </a:r>
            </a:p>
            <a:p>
              <a:pPr algn="r" eaLnBrk="0" hangingPunct="0">
                <a:lnSpc>
                  <a:spcPct val="123000"/>
                </a:lnSpc>
              </a:pPr>
              <a:endParaRPr lang="de-DE" sz="900"/>
            </a:p>
            <a:p>
              <a:pPr algn="r" eaLnBrk="0" hangingPunct="0">
                <a:lnSpc>
                  <a:spcPct val="122000"/>
                </a:lnSpc>
              </a:pPr>
              <a:r>
                <a:rPr lang="de-DE" sz="900"/>
                <a:t>-6</a:t>
              </a:r>
            </a:p>
            <a:p>
              <a:pPr algn="r" eaLnBrk="0" hangingPunct="0">
                <a:lnSpc>
                  <a:spcPct val="122000"/>
                </a:lnSpc>
              </a:pPr>
              <a:endParaRPr lang="de-DE" sz="900"/>
            </a:p>
            <a:p>
              <a:pPr algn="r" eaLnBrk="0" hangingPunct="0">
                <a:lnSpc>
                  <a:spcPct val="122000"/>
                </a:lnSpc>
              </a:pPr>
              <a:r>
                <a:rPr lang="de-DE" sz="900"/>
                <a:t>-12</a:t>
              </a:r>
            </a:p>
            <a:p>
              <a:pPr algn="r" eaLnBrk="0" hangingPunct="0">
                <a:lnSpc>
                  <a:spcPct val="122000"/>
                </a:lnSpc>
              </a:pPr>
              <a:endParaRPr lang="de-DE" sz="900"/>
            </a:p>
            <a:p>
              <a:pPr algn="r" eaLnBrk="0" hangingPunct="0">
                <a:lnSpc>
                  <a:spcPct val="122000"/>
                </a:lnSpc>
              </a:pPr>
              <a:r>
                <a:rPr lang="de-DE" sz="900"/>
                <a:t>-18</a:t>
              </a:r>
            </a:p>
            <a:p>
              <a:pPr algn="r" eaLnBrk="0" hangingPunct="0">
                <a:lnSpc>
                  <a:spcPct val="122000"/>
                </a:lnSpc>
              </a:pPr>
              <a:endParaRPr lang="de-DE" sz="900"/>
            </a:p>
            <a:p>
              <a:pPr algn="r" eaLnBrk="0" hangingPunct="0">
                <a:lnSpc>
                  <a:spcPct val="122000"/>
                </a:lnSpc>
              </a:pPr>
              <a:r>
                <a:rPr lang="de-DE" sz="900"/>
                <a:t>-24</a:t>
              </a:r>
            </a:p>
            <a:p>
              <a:pPr algn="r" eaLnBrk="0" hangingPunct="0">
                <a:lnSpc>
                  <a:spcPct val="122000"/>
                </a:lnSpc>
              </a:pPr>
              <a:endParaRPr lang="de-DE" sz="900"/>
            </a:p>
            <a:p>
              <a:pPr algn="r" eaLnBrk="0" hangingPunct="0">
                <a:lnSpc>
                  <a:spcPct val="122000"/>
                </a:lnSpc>
              </a:pPr>
              <a:r>
                <a:rPr lang="de-DE" sz="900"/>
                <a:t>-30</a:t>
              </a:r>
            </a:p>
          </p:txBody>
        </p:sp>
        <p:sp>
          <p:nvSpPr>
            <p:cNvPr id="1985569" name="Text Box 33"/>
            <p:cNvSpPr txBox="1">
              <a:spLocks noChangeArrowheads="1"/>
            </p:cNvSpPr>
            <p:nvPr/>
          </p:nvSpPr>
          <p:spPr bwMode="auto">
            <a:xfrm>
              <a:off x="2479" y="837"/>
              <a:ext cx="90" cy="316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3600" tIns="3600" rIns="3600" bIns="3600">
              <a:spAutoFit/>
            </a:bodyPr>
            <a:lstStyle/>
            <a:p>
              <a:pPr algn="r" eaLnBrk="0" hangingPunct="0">
                <a:lnSpc>
                  <a:spcPct val="135000"/>
                </a:lnSpc>
              </a:pPr>
              <a:r>
                <a:rPr lang="de-DE" sz="900"/>
                <a:t>16</a:t>
              </a:r>
            </a:p>
            <a:p>
              <a:pPr algn="r" eaLnBrk="0" hangingPunct="0">
                <a:lnSpc>
                  <a:spcPct val="135000"/>
                </a:lnSpc>
              </a:pPr>
              <a:endParaRPr lang="de-DE" sz="900"/>
            </a:p>
            <a:p>
              <a:pPr algn="r" eaLnBrk="0" hangingPunct="0">
                <a:lnSpc>
                  <a:spcPct val="135000"/>
                </a:lnSpc>
              </a:pPr>
              <a:r>
                <a:rPr lang="de-DE" sz="900"/>
                <a:t>14</a:t>
              </a:r>
            </a:p>
            <a:p>
              <a:pPr algn="r" eaLnBrk="0" hangingPunct="0">
                <a:lnSpc>
                  <a:spcPct val="135000"/>
                </a:lnSpc>
              </a:pPr>
              <a:endParaRPr lang="de-DE" sz="900"/>
            </a:p>
            <a:p>
              <a:pPr algn="r" eaLnBrk="0" hangingPunct="0">
                <a:lnSpc>
                  <a:spcPct val="135000"/>
                </a:lnSpc>
              </a:pPr>
              <a:r>
                <a:rPr lang="de-DE" sz="900"/>
                <a:t>12</a:t>
              </a:r>
            </a:p>
            <a:p>
              <a:pPr algn="r" eaLnBrk="0" hangingPunct="0">
                <a:lnSpc>
                  <a:spcPct val="135000"/>
                </a:lnSpc>
              </a:pPr>
              <a:endParaRPr lang="de-DE" sz="900"/>
            </a:p>
            <a:p>
              <a:pPr algn="r" eaLnBrk="0" hangingPunct="0">
                <a:lnSpc>
                  <a:spcPct val="135000"/>
                </a:lnSpc>
              </a:pPr>
              <a:r>
                <a:rPr lang="de-DE" sz="900"/>
                <a:t>10</a:t>
              </a:r>
            </a:p>
            <a:p>
              <a:pPr algn="r" eaLnBrk="0" hangingPunct="0">
                <a:lnSpc>
                  <a:spcPct val="135000"/>
                </a:lnSpc>
              </a:pPr>
              <a:endParaRPr lang="de-DE" sz="900"/>
            </a:p>
            <a:p>
              <a:pPr algn="r" eaLnBrk="0" hangingPunct="0">
                <a:lnSpc>
                  <a:spcPct val="135000"/>
                </a:lnSpc>
              </a:pPr>
              <a:r>
                <a:rPr lang="de-DE" sz="900"/>
                <a:t>8</a:t>
              </a:r>
            </a:p>
            <a:p>
              <a:pPr algn="r" eaLnBrk="0" hangingPunct="0">
                <a:lnSpc>
                  <a:spcPct val="135000"/>
                </a:lnSpc>
              </a:pPr>
              <a:endParaRPr lang="de-DE" sz="900"/>
            </a:p>
            <a:p>
              <a:pPr algn="r" eaLnBrk="0" hangingPunct="0">
                <a:lnSpc>
                  <a:spcPct val="135000"/>
                </a:lnSpc>
              </a:pPr>
              <a:r>
                <a:rPr lang="de-DE" sz="900"/>
                <a:t>6</a:t>
              </a:r>
            </a:p>
            <a:p>
              <a:pPr algn="r" eaLnBrk="0" hangingPunct="0">
                <a:lnSpc>
                  <a:spcPct val="135000"/>
                </a:lnSpc>
              </a:pPr>
              <a:endParaRPr lang="de-DE" sz="900"/>
            </a:p>
            <a:p>
              <a:pPr algn="r" eaLnBrk="0" hangingPunct="0">
                <a:lnSpc>
                  <a:spcPct val="135000"/>
                </a:lnSpc>
              </a:pPr>
              <a:r>
                <a:rPr lang="de-DE" sz="900"/>
                <a:t>4</a:t>
              </a:r>
            </a:p>
            <a:p>
              <a:pPr algn="r" eaLnBrk="0" hangingPunct="0">
                <a:lnSpc>
                  <a:spcPct val="135000"/>
                </a:lnSpc>
              </a:pPr>
              <a:endParaRPr lang="de-DE" sz="900"/>
            </a:p>
            <a:p>
              <a:pPr algn="r" eaLnBrk="0" hangingPunct="0">
                <a:lnSpc>
                  <a:spcPct val="135000"/>
                </a:lnSpc>
              </a:pPr>
              <a:r>
                <a:rPr lang="de-DE" sz="900"/>
                <a:t>2</a:t>
              </a:r>
            </a:p>
            <a:p>
              <a:pPr algn="r" eaLnBrk="0" hangingPunct="0">
                <a:lnSpc>
                  <a:spcPct val="135000"/>
                </a:lnSpc>
              </a:pPr>
              <a:endParaRPr lang="de-DE" sz="900"/>
            </a:p>
            <a:p>
              <a:pPr algn="r" eaLnBrk="0" hangingPunct="0">
                <a:lnSpc>
                  <a:spcPct val="135000"/>
                </a:lnSpc>
              </a:pPr>
              <a:r>
                <a:rPr lang="de-DE" sz="900"/>
                <a:t>0</a:t>
              </a:r>
            </a:p>
            <a:p>
              <a:pPr algn="r" eaLnBrk="0" hangingPunct="0">
                <a:lnSpc>
                  <a:spcPct val="134000"/>
                </a:lnSpc>
              </a:pPr>
              <a:endParaRPr lang="de-DE" sz="900"/>
            </a:p>
            <a:p>
              <a:pPr algn="r" eaLnBrk="0" hangingPunct="0">
                <a:lnSpc>
                  <a:spcPct val="134000"/>
                </a:lnSpc>
              </a:pPr>
              <a:r>
                <a:rPr lang="de-DE" sz="900"/>
                <a:t>-2</a:t>
              </a:r>
            </a:p>
            <a:p>
              <a:pPr algn="r" eaLnBrk="0" hangingPunct="0">
                <a:lnSpc>
                  <a:spcPct val="134000"/>
                </a:lnSpc>
              </a:pPr>
              <a:endParaRPr lang="de-DE" sz="900"/>
            </a:p>
            <a:p>
              <a:pPr algn="r" eaLnBrk="0" hangingPunct="0">
                <a:lnSpc>
                  <a:spcPct val="134000"/>
                </a:lnSpc>
              </a:pPr>
              <a:r>
                <a:rPr lang="de-DE" sz="900"/>
                <a:t>-4</a:t>
              </a:r>
            </a:p>
            <a:p>
              <a:pPr algn="r" eaLnBrk="0" hangingPunct="0">
                <a:lnSpc>
                  <a:spcPct val="134000"/>
                </a:lnSpc>
              </a:pPr>
              <a:endParaRPr lang="de-DE" sz="900"/>
            </a:p>
            <a:p>
              <a:pPr algn="r" eaLnBrk="0" hangingPunct="0">
                <a:lnSpc>
                  <a:spcPct val="134000"/>
                </a:lnSpc>
              </a:pPr>
              <a:r>
                <a:rPr lang="de-DE" sz="900"/>
                <a:t>-6</a:t>
              </a:r>
            </a:p>
            <a:p>
              <a:pPr algn="r" eaLnBrk="0" hangingPunct="0">
                <a:lnSpc>
                  <a:spcPct val="134000"/>
                </a:lnSpc>
              </a:pPr>
              <a:endParaRPr lang="de-DE" sz="900"/>
            </a:p>
            <a:p>
              <a:pPr algn="r" eaLnBrk="0" hangingPunct="0">
                <a:lnSpc>
                  <a:spcPct val="134000"/>
                </a:lnSpc>
              </a:pPr>
              <a:r>
                <a:rPr lang="de-DE" sz="900"/>
                <a:t>-8</a:t>
              </a:r>
            </a:p>
          </p:txBody>
        </p:sp>
        <p:sp>
          <p:nvSpPr>
            <p:cNvPr id="1985570" name="Text Box 34"/>
            <p:cNvSpPr txBox="1">
              <a:spLocks noChangeArrowheads="1"/>
            </p:cNvSpPr>
            <p:nvPr/>
          </p:nvSpPr>
          <p:spPr bwMode="auto">
            <a:xfrm>
              <a:off x="2339" y="692"/>
              <a:ext cx="250" cy="1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3600" tIns="3600" rIns="3600" bIns="3600">
              <a:spAutoFit/>
            </a:bodyPr>
            <a:lstStyle/>
            <a:p>
              <a:pPr eaLnBrk="0" hangingPunct="0"/>
              <a:r>
                <a:rPr lang="de-DE" sz="900"/>
                <a:t>[ft]   [m]</a:t>
              </a:r>
            </a:p>
          </p:txBody>
        </p:sp>
        <p:sp>
          <p:nvSpPr>
            <p:cNvPr id="1985571" name="Text Box 35"/>
            <p:cNvSpPr txBox="1">
              <a:spLocks noChangeArrowheads="1"/>
            </p:cNvSpPr>
            <p:nvPr/>
          </p:nvSpPr>
          <p:spPr bwMode="auto">
            <a:xfrm>
              <a:off x="2314" y="3908"/>
              <a:ext cx="2668" cy="1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de-DE" sz="900"/>
                <a:t>66      60       54</a:t>
              </a:r>
              <a:r>
                <a:rPr lang="de-DE" sz="1000"/>
                <a:t>  </a:t>
              </a:r>
              <a:r>
                <a:rPr lang="de-DE" sz="900"/>
                <a:t>    48 </a:t>
              </a:r>
              <a:r>
                <a:rPr lang="de-DE" sz="800"/>
                <a:t>   </a:t>
              </a:r>
              <a:r>
                <a:rPr lang="de-DE" sz="900"/>
                <a:t>   42 </a:t>
              </a:r>
              <a:r>
                <a:rPr lang="de-DE" sz="800"/>
                <a:t>  </a:t>
              </a:r>
              <a:r>
                <a:rPr lang="de-DE" sz="900"/>
                <a:t>    36</a:t>
              </a:r>
              <a:r>
                <a:rPr lang="de-DE" sz="800"/>
                <a:t>   </a:t>
              </a:r>
              <a:r>
                <a:rPr lang="de-DE" sz="900"/>
                <a:t>    30       24      18       12       6         0</a:t>
              </a:r>
            </a:p>
          </p:txBody>
        </p:sp>
        <p:sp>
          <p:nvSpPr>
            <p:cNvPr id="1985572" name="Text Box 36"/>
            <p:cNvSpPr txBox="1">
              <a:spLocks noChangeArrowheads="1"/>
            </p:cNvSpPr>
            <p:nvPr/>
          </p:nvSpPr>
          <p:spPr bwMode="auto">
            <a:xfrm>
              <a:off x="2314" y="3766"/>
              <a:ext cx="2668" cy="1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de-DE" sz="900"/>
                <a:t>20        18       16        14       12        10         8</a:t>
              </a:r>
              <a:r>
                <a:rPr lang="de-DE" sz="800"/>
                <a:t>    </a:t>
              </a:r>
              <a:r>
                <a:rPr lang="de-DE" sz="900"/>
                <a:t>      6</a:t>
              </a:r>
              <a:r>
                <a:rPr lang="de-DE" sz="800"/>
                <a:t>    </a:t>
              </a:r>
              <a:r>
                <a:rPr lang="de-DE" sz="900"/>
                <a:t>      4</a:t>
              </a:r>
              <a:r>
                <a:rPr lang="de-DE" sz="1000"/>
                <a:t>  </a:t>
              </a:r>
              <a:r>
                <a:rPr lang="de-DE" sz="900"/>
                <a:t>       2          0</a:t>
              </a:r>
            </a:p>
          </p:txBody>
        </p:sp>
        <p:sp>
          <p:nvSpPr>
            <p:cNvPr id="1985573" name="Text Box 37"/>
            <p:cNvSpPr txBox="1">
              <a:spLocks noChangeArrowheads="1"/>
            </p:cNvSpPr>
            <p:nvPr/>
          </p:nvSpPr>
          <p:spPr bwMode="auto">
            <a:xfrm>
              <a:off x="4962" y="3799"/>
              <a:ext cx="111" cy="25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3600" tIns="3600" rIns="3600" bIns="3600">
              <a:spAutoFit/>
            </a:bodyPr>
            <a:lstStyle/>
            <a:p>
              <a:pPr eaLnBrk="0" hangingPunct="0"/>
              <a:r>
                <a:rPr lang="de-DE" sz="900"/>
                <a:t>[m]</a:t>
              </a:r>
            </a:p>
            <a:p>
              <a:pPr eaLnBrk="0" hangingPunct="0">
                <a:spcBef>
                  <a:spcPct val="70000"/>
                </a:spcBef>
              </a:pPr>
              <a:r>
                <a:rPr lang="de-DE" sz="900"/>
                <a:t>[ft]</a:t>
              </a:r>
            </a:p>
          </p:txBody>
        </p:sp>
      </p:grpSp>
      <p:pic>
        <p:nvPicPr>
          <p:cNvPr id="1985539" name="Picture 3" descr="CRIM0038"/>
          <p:cNvPicPr>
            <a:picLocks noChangeAspect="1" noChangeArrowheads="1"/>
          </p:cNvPicPr>
          <p:nvPr/>
        </p:nvPicPr>
        <p:blipFill>
          <a:blip r:embed="rId4" cstate="print"/>
          <a:srcRect l="61305" t="35374" r="1567" b="30580"/>
          <a:stretch>
            <a:fillRect/>
          </a:stretch>
        </p:blipFill>
        <p:spPr bwMode="auto">
          <a:xfrm>
            <a:off x="4860925" y="1628775"/>
            <a:ext cx="4248150" cy="2921000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985540" name="Line 4"/>
          <p:cNvSpPr>
            <a:spLocks noChangeShapeType="1"/>
          </p:cNvSpPr>
          <p:nvPr/>
        </p:nvSpPr>
        <p:spPr bwMode="auto">
          <a:xfrm>
            <a:off x="5651500" y="4221163"/>
            <a:ext cx="3024188" cy="0"/>
          </a:xfrm>
          <a:prstGeom prst="line">
            <a:avLst/>
          </a:prstGeom>
          <a:noFill/>
          <a:ln w="57150">
            <a:solidFill>
              <a:srgbClr val="FF33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985541" name="Line 5"/>
          <p:cNvSpPr>
            <a:spLocks noChangeShapeType="1"/>
          </p:cNvSpPr>
          <p:nvPr/>
        </p:nvSpPr>
        <p:spPr bwMode="auto">
          <a:xfrm flipH="1" flipV="1">
            <a:off x="5651500" y="2276475"/>
            <a:ext cx="0" cy="1873250"/>
          </a:xfrm>
          <a:prstGeom prst="line">
            <a:avLst/>
          </a:prstGeom>
          <a:noFill/>
          <a:ln w="57150">
            <a:solidFill>
              <a:srgbClr val="FF3300"/>
            </a:solidFill>
            <a:prstDash val="sysDot"/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985542" name="Text Box 6"/>
          <p:cNvSpPr txBox="1">
            <a:spLocks noChangeArrowheads="1"/>
          </p:cNvSpPr>
          <p:nvPr/>
        </p:nvSpPr>
        <p:spPr bwMode="auto">
          <a:xfrm>
            <a:off x="3500430" y="5734050"/>
            <a:ext cx="5535621" cy="707886"/>
          </a:xfrm>
          <a:prstGeom prst="rect">
            <a:avLst/>
          </a:prstGeom>
          <a:solidFill>
            <a:srgbClr val="DDDDDD"/>
          </a:solidFill>
          <a:ln w="12700" algn="ctr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s-MX" sz="2000" dirty="0">
                <a:solidFill>
                  <a:schemeClr val="accent2"/>
                </a:solidFill>
              </a:rPr>
              <a:t>Altura </a:t>
            </a:r>
            <a:r>
              <a:rPr lang="es-MX" sz="2000" dirty="0" err="1">
                <a:solidFill>
                  <a:schemeClr val="accent2"/>
                </a:solidFill>
              </a:rPr>
              <a:t>max</a:t>
            </a:r>
            <a:r>
              <a:rPr lang="es-MX" sz="2000" dirty="0">
                <a:solidFill>
                  <a:schemeClr val="accent2"/>
                </a:solidFill>
              </a:rPr>
              <a:t>. recomendada de trabajo</a:t>
            </a:r>
          </a:p>
          <a:p>
            <a:pPr algn="ctr"/>
            <a:r>
              <a:rPr lang="es-MX" sz="2000" dirty="0">
                <a:solidFill>
                  <a:schemeClr val="accent2"/>
                </a:solidFill>
              </a:rPr>
              <a:t> 11 </a:t>
            </a:r>
            <a:r>
              <a:rPr lang="es-MX" sz="2000" dirty="0" err="1">
                <a:solidFill>
                  <a:schemeClr val="accent2"/>
                </a:solidFill>
              </a:rPr>
              <a:t>mts</a:t>
            </a:r>
            <a:r>
              <a:rPr lang="es-MX" sz="2000" dirty="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1985543" name="Rectangle 7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0000" tIns="0" rIns="180000" bIns="0" anchor="ctr"/>
          <a:lstStyle/>
          <a:p>
            <a:pPr>
              <a:lnSpc>
                <a:spcPct val="80000"/>
              </a:lnSpc>
            </a:pPr>
            <a:r>
              <a:rPr lang="es-ES" sz="3000">
                <a:solidFill>
                  <a:schemeClr val="accent2"/>
                </a:solidFill>
              </a:rPr>
              <a:t> Altura apropiada en explotación de bancos</a:t>
            </a:r>
          </a:p>
        </p:txBody>
      </p:sp>
      <p:sp>
        <p:nvSpPr>
          <p:cNvPr id="1985544" name="Line 8"/>
          <p:cNvSpPr>
            <a:spLocks noChangeShapeType="1"/>
          </p:cNvSpPr>
          <p:nvPr/>
        </p:nvSpPr>
        <p:spPr bwMode="auto">
          <a:xfrm flipH="1" flipV="1">
            <a:off x="1908175" y="2349500"/>
            <a:ext cx="3887788" cy="33115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/>
        </p:spPr>
        <p:txBody>
          <a:bodyPr wrap="none" anchor="ctr"/>
          <a:lstStyle/>
          <a:p>
            <a:endParaRPr lang="es-C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3314" name="Picture 2" descr="Ilust6"/>
          <p:cNvPicPr>
            <a:picLocks noChangeAspect="1" noChangeArrowheads="1"/>
          </p:cNvPicPr>
          <p:nvPr/>
        </p:nvPicPr>
        <p:blipFill>
          <a:blip r:embed="rId2" cstate="print"/>
          <a:srcRect b="36542"/>
          <a:stretch>
            <a:fillRect/>
          </a:stretch>
        </p:blipFill>
        <p:spPr bwMode="auto">
          <a:xfrm>
            <a:off x="323850" y="955675"/>
            <a:ext cx="8496300" cy="5497513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933315" name="Rectangle 3"/>
          <p:cNvSpPr>
            <a:spLocks noGrp="1" noChangeArrowheads="1"/>
          </p:cNvSpPr>
          <p:nvPr>
            <p:ph type="title"/>
          </p:nvPr>
        </p:nvSpPr>
        <p:spPr>
          <a:xfrm>
            <a:off x="-214346" y="19032"/>
            <a:ext cx="9467850" cy="838200"/>
          </a:xfrm>
          <a:noFill/>
          <a:ln/>
        </p:spPr>
        <p:txBody>
          <a:bodyPr>
            <a:normAutofit fontScale="90000"/>
          </a:bodyPr>
          <a:lstStyle/>
          <a:p>
            <a:r>
              <a:rPr lang="es-ES" b="0" dirty="0"/>
              <a:t> </a:t>
            </a:r>
            <a:r>
              <a:rPr lang="es-ES" sz="3100" b="0" dirty="0"/>
              <a:t>Posicionamiento de camiones respecto a la pala</a:t>
            </a:r>
          </a:p>
        </p:txBody>
      </p:sp>
      <p:sp>
        <p:nvSpPr>
          <p:cNvPr id="1933316" name="Line 4"/>
          <p:cNvSpPr>
            <a:spLocks noChangeShapeType="1"/>
          </p:cNvSpPr>
          <p:nvPr/>
        </p:nvSpPr>
        <p:spPr bwMode="auto">
          <a:xfrm flipV="1">
            <a:off x="4356100" y="1196975"/>
            <a:ext cx="0" cy="381635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arrow" w="med" len="med"/>
          </a:ln>
          <a:effectLst/>
        </p:spPr>
        <p:txBody>
          <a:bodyPr wrap="none" anchor="ctr"/>
          <a:lstStyle/>
          <a:p>
            <a:endParaRPr lang="es-CL"/>
          </a:p>
        </p:txBody>
      </p:sp>
      <p:sp>
        <p:nvSpPr>
          <p:cNvPr id="1933317" name="Line 5"/>
          <p:cNvSpPr>
            <a:spLocks noChangeShapeType="1"/>
          </p:cNvSpPr>
          <p:nvPr/>
        </p:nvSpPr>
        <p:spPr bwMode="auto">
          <a:xfrm flipH="1">
            <a:off x="323850" y="5013325"/>
            <a:ext cx="4032250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arrow" w="med" len="med"/>
          </a:ln>
          <a:effectLst/>
        </p:spPr>
        <p:txBody>
          <a:bodyPr wrap="none" anchor="ctr"/>
          <a:lstStyle/>
          <a:p>
            <a:endParaRPr lang="es-CL"/>
          </a:p>
        </p:txBody>
      </p:sp>
      <p:sp>
        <p:nvSpPr>
          <p:cNvPr id="1933318" name="Freeform 6"/>
          <p:cNvSpPr>
            <a:spLocks/>
          </p:cNvSpPr>
          <p:nvPr/>
        </p:nvSpPr>
        <p:spPr bwMode="auto">
          <a:xfrm>
            <a:off x="755650" y="2276475"/>
            <a:ext cx="3529013" cy="2665413"/>
          </a:xfrm>
          <a:custGeom>
            <a:avLst/>
            <a:gdLst/>
            <a:ahLst/>
            <a:cxnLst>
              <a:cxn ang="0">
                <a:pos x="15" y="1868"/>
              </a:cxn>
              <a:cxn ang="0">
                <a:pos x="15" y="1687"/>
              </a:cxn>
              <a:cxn ang="0">
                <a:pos x="105" y="1278"/>
              </a:cxn>
              <a:cxn ang="0">
                <a:pos x="468" y="689"/>
              </a:cxn>
              <a:cxn ang="0">
                <a:pos x="922" y="371"/>
              </a:cxn>
              <a:cxn ang="0">
                <a:pos x="1375" y="144"/>
              </a:cxn>
              <a:cxn ang="0">
                <a:pos x="1648" y="54"/>
              </a:cxn>
              <a:cxn ang="0">
                <a:pos x="2146" y="8"/>
              </a:cxn>
              <a:cxn ang="0">
                <a:pos x="2509" y="8"/>
              </a:cxn>
            </a:cxnLst>
            <a:rect l="0" t="0" r="r" b="b"/>
            <a:pathLst>
              <a:path w="2509" h="1868">
                <a:moveTo>
                  <a:pt x="15" y="1868"/>
                </a:moveTo>
                <a:cubicBezTo>
                  <a:pt x="7" y="1826"/>
                  <a:pt x="0" y="1785"/>
                  <a:pt x="15" y="1687"/>
                </a:cubicBezTo>
                <a:cubicBezTo>
                  <a:pt x="30" y="1589"/>
                  <a:pt x="30" y="1444"/>
                  <a:pt x="105" y="1278"/>
                </a:cubicBezTo>
                <a:cubicBezTo>
                  <a:pt x="180" y="1112"/>
                  <a:pt x="332" y="840"/>
                  <a:pt x="468" y="689"/>
                </a:cubicBezTo>
                <a:cubicBezTo>
                  <a:pt x="604" y="538"/>
                  <a:pt x="771" y="462"/>
                  <a:pt x="922" y="371"/>
                </a:cubicBezTo>
                <a:cubicBezTo>
                  <a:pt x="1073" y="280"/>
                  <a:pt x="1254" y="197"/>
                  <a:pt x="1375" y="144"/>
                </a:cubicBezTo>
                <a:cubicBezTo>
                  <a:pt x="1496" y="91"/>
                  <a:pt x="1520" y="77"/>
                  <a:pt x="1648" y="54"/>
                </a:cubicBezTo>
                <a:cubicBezTo>
                  <a:pt x="1776" y="31"/>
                  <a:pt x="2003" y="16"/>
                  <a:pt x="2146" y="8"/>
                </a:cubicBezTo>
                <a:cubicBezTo>
                  <a:pt x="2289" y="0"/>
                  <a:pt x="2399" y="4"/>
                  <a:pt x="2509" y="8"/>
                </a:cubicBezTo>
              </a:path>
            </a:pathLst>
          </a:custGeom>
          <a:noFill/>
          <a:ln w="57150" cap="flat" cmpd="sng">
            <a:solidFill>
              <a:srgbClr val="00FF00"/>
            </a:solidFill>
            <a:prstDash val="solid"/>
            <a:round/>
            <a:headEnd type="arrow" w="med" len="med"/>
            <a:tailEnd type="arrow" w="med" len="med"/>
          </a:ln>
          <a:effectLst/>
        </p:spPr>
        <p:txBody>
          <a:bodyPr wrap="none" anchor="ctr"/>
          <a:lstStyle/>
          <a:p>
            <a:endParaRPr lang="es-CL"/>
          </a:p>
        </p:txBody>
      </p:sp>
      <p:sp>
        <p:nvSpPr>
          <p:cNvPr id="1933319" name="Line 7"/>
          <p:cNvSpPr>
            <a:spLocks noChangeShapeType="1"/>
          </p:cNvSpPr>
          <p:nvPr/>
        </p:nvSpPr>
        <p:spPr bwMode="auto">
          <a:xfrm>
            <a:off x="4356100" y="5013325"/>
            <a:ext cx="4392613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arrow" w="med" len="med"/>
          </a:ln>
          <a:effectLst/>
        </p:spPr>
        <p:txBody>
          <a:bodyPr wrap="none" anchor="ctr"/>
          <a:lstStyle/>
          <a:p>
            <a:endParaRPr lang="es-CL"/>
          </a:p>
        </p:txBody>
      </p:sp>
      <p:sp>
        <p:nvSpPr>
          <p:cNvPr id="1933320" name="Freeform 8"/>
          <p:cNvSpPr>
            <a:spLocks/>
          </p:cNvSpPr>
          <p:nvPr/>
        </p:nvSpPr>
        <p:spPr bwMode="auto">
          <a:xfrm>
            <a:off x="4427538" y="2276475"/>
            <a:ext cx="3457575" cy="2592388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272" y="8"/>
              </a:cxn>
              <a:cxn ang="0">
                <a:pos x="589" y="54"/>
              </a:cxn>
              <a:cxn ang="0">
                <a:pos x="1043" y="190"/>
              </a:cxn>
              <a:cxn ang="0">
                <a:pos x="1406" y="371"/>
              </a:cxn>
              <a:cxn ang="0">
                <a:pos x="1814" y="689"/>
              </a:cxn>
              <a:cxn ang="0">
                <a:pos x="2131" y="1097"/>
              </a:cxn>
              <a:cxn ang="0">
                <a:pos x="2268" y="1505"/>
              </a:cxn>
              <a:cxn ang="0">
                <a:pos x="2268" y="1641"/>
              </a:cxn>
            </a:cxnLst>
            <a:rect l="0" t="0" r="r" b="b"/>
            <a:pathLst>
              <a:path w="2291" h="1641">
                <a:moveTo>
                  <a:pt x="0" y="8"/>
                </a:moveTo>
                <a:cubicBezTo>
                  <a:pt x="87" y="4"/>
                  <a:pt x="174" y="0"/>
                  <a:pt x="272" y="8"/>
                </a:cubicBezTo>
                <a:cubicBezTo>
                  <a:pt x="370" y="16"/>
                  <a:pt x="461" y="24"/>
                  <a:pt x="589" y="54"/>
                </a:cubicBezTo>
                <a:cubicBezTo>
                  <a:pt x="717" y="84"/>
                  <a:pt x="907" y="137"/>
                  <a:pt x="1043" y="190"/>
                </a:cubicBezTo>
                <a:cubicBezTo>
                  <a:pt x="1179" y="243"/>
                  <a:pt x="1278" y="288"/>
                  <a:pt x="1406" y="371"/>
                </a:cubicBezTo>
                <a:cubicBezTo>
                  <a:pt x="1534" y="454"/>
                  <a:pt x="1693" y="568"/>
                  <a:pt x="1814" y="689"/>
                </a:cubicBezTo>
                <a:cubicBezTo>
                  <a:pt x="1935" y="810"/>
                  <a:pt x="2055" y="961"/>
                  <a:pt x="2131" y="1097"/>
                </a:cubicBezTo>
                <a:cubicBezTo>
                  <a:pt x="2207" y="1233"/>
                  <a:pt x="2245" y="1414"/>
                  <a:pt x="2268" y="1505"/>
                </a:cubicBezTo>
                <a:cubicBezTo>
                  <a:pt x="2291" y="1596"/>
                  <a:pt x="2279" y="1618"/>
                  <a:pt x="2268" y="1641"/>
                </a:cubicBezTo>
              </a:path>
            </a:pathLst>
          </a:custGeom>
          <a:noFill/>
          <a:ln w="57150" cap="flat" cmpd="sng">
            <a:solidFill>
              <a:srgbClr val="FF0000"/>
            </a:solidFill>
            <a:prstDash val="solid"/>
            <a:round/>
            <a:headEnd type="arrow" w="med" len="med"/>
            <a:tailEnd type="none" w="med" len="med"/>
          </a:ln>
          <a:effectLst/>
        </p:spPr>
        <p:txBody>
          <a:bodyPr wrap="none" anchor="ctr"/>
          <a:lstStyle/>
          <a:p>
            <a:endParaRPr lang="es-CL"/>
          </a:p>
        </p:txBody>
      </p:sp>
      <p:sp>
        <p:nvSpPr>
          <p:cNvPr id="1933321" name="Line 9"/>
          <p:cNvSpPr>
            <a:spLocks noChangeShapeType="1"/>
          </p:cNvSpPr>
          <p:nvPr/>
        </p:nvSpPr>
        <p:spPr bwMode="auto">
          <a:xfrm flipH="1" flipV="1">
            <a:off x="7740650" y="4724400"/>
            <a:ext cx="144463" cy="14446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CL"/>
          </a:p>
        </p:txBody>
      </p:sp>
      <p:sp>
        <p:nvSpPr>
          <p:cNvPr id="1933322" name="Line 10"/>
          <p:cNvSpPr>
            <a:spLocks noChangeShapeType="1"/>
          </p:cNvSpPr>
          <p:nvPr/>
        </p:nvSpPr>
        <p:spPr bwMode="auto">
          <a:xfrm flipV="1">
            <a:off x="7885113" y="4724400"/>
            <a:ext cx="71437" cy="14446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CL"/>
          </a:p>
        </p:txBody>
      </p:sp>
      <p:sp>
        <p:nvSpPr>
          <p:cNvPr id="1933323" name="Text Box 11"/>
          <p:cNvSpPr txBox="1">
            <a:spLocks noChangeArrowheads="1"/>
          </p:cNvSpPr>
          <p:nvPr/>
        </p:nvSpPr>
        <p:spPr bwMode="auto">
          <a:xfrm>
            <a:off x="1136650" y="5611813"/>
            <a:ext cx="2052638" cy="528637"/>
          </a:xfrm>
          <a:prstGeom prst="rect">
            <a:avLst/>
          </a:prstGeom>
          <a:solidFill>
            <a:srgbClr val="EAEAEA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CL" sz="2800" b="1">
                <a:solidFill>
                  <a:schemeClr val="accent2"/>
                </a:solidFill>
              </a:rPr>
              <a:t>Productivo</a:t>
            </a:r>
            <a:endParaRPr lang="es-ES" sz="2800" b="1">
              <a:solidFill>
                <a:schemeClr val="accent2"/>
              </a:solidFill>
            </a:endParaRPr>
          </a:p>
        </p:txBody>
      </p:sp>
      <p:sp>
        <p:nvSpPr>
          <p:cNvPr id="1933324" name="Text Box 12"/>
          <p:cNvSpPr txBox="1">
            <a:spLocks noChangeArrowheads="1"/>
          </p:cNvSpPr>
          <p:nvPr/>
        </p:nvSpPr>
        <p:spPr bwMode="auto">
          <a:xfrm>
            <a:off x="5435600" y="5540375"/>
            <a:ext cx="2625725" cy="528638"/>
          </a:xfrm>
          <a:prstGeom prst="rect">
            <a:avLst/>
          </a:prstGeom>
          <a:solidFill>
            <a:srgbClr val="EAEAEA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CL" sz="2800" b="1">
                <a:solidFill>
                  <a:srgbClr val="FF0000"/>
                </a:solidFill>
              </a:rPr>
              <a:t>No Productivo</a:t>
            </a:r>
            <a:endParaRPr lang="es-ES" sz="2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7954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58" y="-24"/>
            <a:ext cx="8260672" cy="1039427"/>
          </a:xfrm>
        </p:spPr>
        <p:txBody>
          <a:bodyPr/>
          <a:lstStyle/>
          <a:p>
            <a:r>
              <a:rPr lang="es-CL" b="0" dirty="0"/>
              <a:t>Área de giro </a:t>
            </a:r>
            <a:endParaRPr lang="es-ES" b="0" dirty="0"/>
          </a:p>
        </p:txBody>
      </p:sp>
      <p:pic>
        <p:nvPicPr>
          <p:cNvPr id="1917955" name="Picture 3"/>
          <p:cNvPicPr>
            <a:picLocks noChangeAspect="1" noChangeArrowheads="1"/>
          </p:cNvPicPr>
          <p:nvPr/>
        </p:nvPicPr>
        <p:blipFill>
          <a:blip r:embed="rId2" cstate="print"/>
          <a:srcRect t="4164" b="8328"/>
          <a:stretch>
            <a:fillRect/>
          </a:stretch>
        </p:blipFill>
        <p:spPr bwMode="auto">
          <a:xfrm>
            <a:off x="107950" y="908050"/>
            <a:ext cx="5148263" cy="45370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917956" name="Oval 4"/>
          <p:cNvSpPr>
            <a:spLocks noChangeArrowheads="1"/>
          </p:cNvSpPr>
          <p:nvPr/>
        </p:nvSpPr>
        <p:spPr bwMode="auto">
          <a:xfrm>
            <a:off x="296863" y="981075"/>
            <a:ext cx="4752975" cy="4392613"/>
          </a:xfrm>
          <a:prstGeom prst="ellipse">
            <a:avLst/>
          </a:prstGeom>
          <a:noFill/>
          <a:ln w="57150" algn="ctr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s-CL"/>
          </a:p>
        </p:txBody>
      </p:sp>
      <p:pic>
        <p:nvPicPr>
          <p:cNvPr id="1917957" name="Picture 5" descr="IMG_09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563938"/>
            <a:ext cx="3851275" cy="28892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917958" name="Text Box 6"/>
          <p:cNvSpPr txBox="1">
            <a:spLocks noChangeArrowheads="1"/>
          </p:cNvSpPr>
          <p:nvPr/>
        </p:nvSpPr>
        <p:spPr bwMode="auto">
          <a:xfrm>
            <a:off x="5219700" y="1728605"/>
            <a:ext cx="396935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CL" dirty="0">
                <a:solidFill>
                  <a:schemeClr val="accent2"/>
                </a:solidFill>
              </a:rPr>
              <a:t>Durante la operación los equipos </a:t>
            </a:r>
          </a:p>
          <a:p>
            <a:r>
              <a:rPr lang="es-CL" dirty="0">
                <a:solidFill>
                  <a:schemeClr val="accent2"/>
                </a:solidFill>
              </a:rPr>
              <a:t>de apoyo deben mantener una</a:t>
            </a:r>
          </a:p>
          <a:p>
            <a:r>
              <a:rPr lang="es-CL" dirty="0">
                <a:solidFill>
                  <a:schemeClr val="accent2"/>
                </a:solidFill>
              </a:rPr>
              <a:t>distancia segura en el radio de</a:t>
            </a:r>
          </a:p>
          <a:p>
            <a:r>
              <a:rPr lang="es-CL" dirty="0">
                <a:solidFill>
                  <a:schemeClr val="accent2"/>
                </a:solidFill>
              </a:rPr>
              <a:t>giro.</a:t>
            </a:r>
            <a:endParaRPr lang="es-ES" dirty="0">
              <a:solidFill>
                <a:schemeClr val="accent2"/>
              </a:solidFill>
            </a:endParaRPr>
          </a:p>
        </p:txBody>
      </p:sp>
      <p:sp>
        <p:nvSpPr>
          <p:cNvPr id="1917959" name="AutoShape 7"/>
          <p:cNvSpPr>
            <a:spLocks noChangeArrowheads="1"/>
          </p:cNvSpPr>
          <p:nvPr/>
        </p:nvSpPr>
        <p:spPr bwMode="auto">
          <a:xfrm>
            <a:off x="6443663" y="3573463"/>
            <a:ext cx="576262" cy="1873250"/>
          </a:xfrm>
          <a:prstGeom prst="lightningBolt">
            <a:avLst/>
          </a:prstGeom>
          <a:solidFill>
            <a:srgbClr val="FF00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CL"/>
          </a:p>
        </p:txBody>
      </p:sp>
      <p:sp>
        <p:nvSpPr>
          <p:cNvPr id="1917960" name="Text Box 8"/>
          <p:cNvSpPr txBox="1">
            <a:spLocks noChangeArrowheads="1"/>
          </p:cNvSpPr>
          <p:nvPr/>
        </p:nvSpPr>
        <p:spPr bwMode="auto">
          <a:xfrm>
            <a:off x="827088" y="2035175"/>
            <a:ext cx="38369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CL" sz="3200">
                <a:solidFill>
                  <a:srgbClr val="FF0000"/>
                </a:solidFill>
              </a:rPr>
              <a:t>¡Área de alto riesgo!</a:t>
            </a:r>
            <a:endParaRPr lang="es-ES" sz="3200">
              <a:solidFill>
                <a:srgbClr val="FF0000"/>
              </a:solidFill>
            </a:endParaRPr>
          </a:p>
        </p:txBody>
      </p:sp>
      <p:sp>
        <p:nvSpPr>
          <p:cNvPr id="1917961" name="Text Box 9"/>
          <p:cNvSpPr txBox="1">
            <a:spLocks noChangeArrowheads="1"/>
          </p:cNvSpPr>
          <p:nvPr/>
        </p:nvSpPr>
        <p:spPr bwMode="auto">
          <a:xfrm>
            <a:off x="1908175" y="3978275"/>
            <a:ext cx="1457325" cy="5889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CL" sz="3200">
                <a:solidFill>
                  <a:srgbClr val="FF0000"/>
                </a:solidFill>
              </a:rPr>
              <a:t>Peligro</a:t>
            </a:r>
            <a:endParaRPr lang="es-ES" sz="3200">
              <a:solidFill>
                <a:srgbClr val="FF0000"/>
              </a:solidFill>
            </a:endParaRPr>
          </a:p>
        </p:txBody>
      </p:sp>
      <p:sp>
        <p:nvSpPr>
          <p:cNvPr id="1917962" name="Text Box 10"/>
          <p:cNvSpPr txBox="1">
            <a:spLocks noChangeArrowheads="1"/>
          </p:cNvSpPr>
          <p:nvPr/>
        </p:nvSpPr>
        <p:spPr bwMode="auto">
          <a:xfrm>
            <a:off x="88905" y="5607071"/>
            <a:ext cx="5340351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CL" dirty="0">
                <a:solidFill>
                  <a:schemeClr val="accent2"/>
                </a:solidFill>
              </a:rPr>
              <a:t>No ingresar a esta zona mientras</a:t>
            </a:r>
          </a:p>
          <a:p>
            <a:r>
              <a:rPr lang="es-CL" dirty="0">
                <a:solidFill>
                  <a:schemeClr val="accent2"/>
                </a:solidFill>
              </a:rPr>
              <a:t>el equipo se encuentra en movimiento</a:t>
            </a:r>
            <a:endParaRPr lang="es-E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7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0"/>
                                        <p:tgtEl>
                                          <p:spTgt spid="1917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7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0"/>
                                        <p:tgtEl>
                                          <p:spTgt spid="1917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7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0"/>
                                        <p:tgtEl>
                                          <p:spTgt spid="1917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7956" grpId="0" animBg="1"/>
      <p:bldP spid="1917960" grpId="0"/>
      <p:bldP spid="191796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1212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1196975"/>
            <a:ext cx="5184775" cy="32797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971202" name="Rectangle 2"/>
          <p:cNvSpPr>
            <a:spLocks noChangeArrowheads="1"/>
          </p:cNvSpPr>
          <p:nvPr/>
        </p:nvSpPr>
        <p:spPr bwMode="auto">
          <a:xfrm>
            <a:off x="32" y="5180999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ES" dirty="0" smtClean="0">
                <a:solidFill>
                  <a:schemeClr val="accent2"/>
                </a:solidFill>
              </a:rPr>
              <a:t>Este </a:t>
            </a:r>
            <a:r>
              <a:rPr lang="es-ES" dirty="0">
                <a:solidFill>
                  <a:schemeClr val="accent2"/>
                </a:solidFill>
              </a:rPr>
              <a:t>método requiere algunos segundos más debido al mayor recorrido del </a:t>
            </a:r>
            <a:r>
              <a:rPr lang="es-ES" dirty="0" err="1">
                <a:solidFill>
                  <a:schemeClr val="accent2"/>
                </a:solidFill>
              </a:rPr>
              <a:t>izaje</a:t>
            </a:r>
            <a:r>
              <a:rPr lang="es-ES" dirty="0">
                <a:solidFill>
                  <a:schemeClr val="accent2"/>
                </a:solidFill>
              </a:rPr>
              <a:t> y el balance del mango mas extendido (entre 90° - 180°).</a:t>
            </a:r>
            <a:r>
              <a:rPr lang="es-ES" dirty="0"/>
              <a:t> </a:t>
            </a:r>
          </a:p>
          <a:p>
            <a:r>
              <a:rPr lang="es-ES" dirty="0">
                <a:solidFill>
                  <a:srgbClr val="FF0000"/>
                </a:solidFill>
              </a:rPr>
              <a:t>Precaución: Mantenga observación permanente durante el proceso </a:t>
            </a:r>
          </a:p>
          <a:p>
            <a:r>
              <a:rPr lang="es-ES" dirty="0">
                <a:solidFill>
                  <a:srgbClr val="FF0000"/>
                </a:solidFill>
              </a:rPr>
              <a:t>	        de </a:t>
            </a:r>
            <a:r>
              <a:rPr lang="es-ES" dirty="0" err="1">
                <a:solidFill>
                  <a:srgbClr val="FF0000"/>
                </a:solidFill>
              </a:rPr>
              <a:t>aculatamiento</a:t>
            </a:r>
            <a:r>
              <a:rPr lang="es-ES" dirty="0">
                <a:solidFill>
                  <a:srgbClr val="FF0000"/>
                </a:solidFill>
              </a:rPr>
              <a:t> del camión.</a:t>
            </a:r>
            <a:r>
              <a:rPr lang="es-ES" dirty="0"/>
              <a:t> </a:t>
            </a:r>
          </a:p>
        </p:txBody>
      </p:sp>
      <p:sp>
        <p:nvSpPr>
          <p:cNvPr id="1971204" name="Line 4"/>
          <p:cNvSpPr>
            <a:spLocks noChangeShapeType="1"/>
          </p:cNvSpPr>
          <p:nvPr/>
        </p:nvSpPr>
        <p:spPr bwMode="auto">
          <a:xfrm>
            <a:off x="1042988" y="3141663"/>
            <a:ext cx="2825750" cy="0"/>
          </a:xfrm>
          <a:prstGeom prst="line">
            <a:avLst/>
          </a:prstGeom>
          <a:noFill/>
          <a:ln w="5715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971205" name="Line 5"/>
          <p:cNvSpPr>
            <a:spLocks noChangeShapeType="1"/>
          </p:cNvSpPr>
          <p:nvPr/>
        </p:nvSpPr>
        <p:spPr bwMode="auto">
          <a:xfrm>
            <a:off x="3867150" y="2543175"/>
            <a:ext cx="1588" cy="10128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971206" name="Line 6"/>
          <p:cNvSpPr>
            <a:spLocks noChangeShapeType="1"/>
          </p:cNvSpPr>
          <p:nvPr/>
        </p:nvSpPr>
        <p:spPr bwMode="auto">
          <a:xfrm flipH="1">
            <a:off x="1042988" y="2205038"/>
            <a:ext cx="1587" cy="18224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971207" name="Text Box 7"/>
          <p:cNvSpPr txBox="1">
            <a:spLocks noChangeArrowheads="1"/>
          </p:cNvSpPr>
          <p:nvPr/>
        </p:nvSpPr>
        <p:spPr bwMode="auto">
          <a:xfrm>
            <a:off x="207972" y="144444"/>
            <a:ext cx="6253635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3600" dirty="0" smtClean="0">
                <a:solidFill>
                  <a:schemeClr val="accent2"/>
                </a:solidFill>
              </a:rPr>
              <a:t>Carguío </a:t>
            </a:r>
            <a:r>
              <a:rPr lang="es-ES" sz="3600" dirty="0">
                <a:solidFill>
                  <a:schemeClr val="accent2"/>
                </a:solidFill>
              </a:rPr>
              <a:t>en un mismo nivel </a:t>
            </a:r>
          </a:p>
        </p:txBody>
      </p:sp>
      <p:pic>
        <p:nvPicPr>
          <p:cNvPr id="1971208" name="Picture 8"/>
          <p:cNvPicPr>
            <a:picLocks noChangeAspect="1" noChangeArrowheads="1"/>
          </p:cNvPicPr>
          <p:nvPr/>
        </p:nvPicPr>
        <p:blipFill>
          <a:blip r:embed="rId4" cstate="print"/>
          <a:srcRect t="5170" b="1711"/>
          <a:stretch>
            <a:fillRect/>
          </a:stretch>
        </p:blipFill>
        <p:spPr bwMode="auto">
          <a:xfrm>
            <a:off x="5278438" y="908050"/>
            <a:ext cx="3813175" cy="3889375"/>
          </a:xfrm>
          <a:prstGeom prst="rect">
            <a:avLst/>
          </a:prstGeom>
          <a:noFill/>
          <a:ln w="12700" cap="sq">
            <a:solidFill>
              <a:schemeClr val="accent2"/>
            </a:solidFill>
            <a:miter lim="800000"/>
            <a:headEnd type="none" w="sm" len="sm"/>
            <a:tailEnd type="none" w="sm" len="sm"/>
          </a:ln>
          <a:effectLst/>
        </p:spPr>
      </p:pic>
      <p:sp>
        <p:nvSpPr>
          <p:cNvPr id="1971209" name="AutoShape 9"/>
          <p:cNvSpPr>
            <a:spLocks noChangeArrowheads="1"/>
          </p:cNvSpPr>
          <p:nvPr/>
        </p:nvSpPr>
        <p:spPr bwMode="auto">
          <a:xfrm rot="7132298">
            <a:off x="7272337" y="3105151"/>
            <a:ext cx="1871663" cy="360362"/>
          </a:xfrm>
          <a:prstGeom prst="notchedRightArrow">
            <a:avLst>
              <a:gd name="adj1" fmla="val 50000"/>
              <a:gd name="adj2" fmla="val 129846"/>
            </a:avLst>
          </a:prstGeom>
          <a:solidFill>
            <a:srgbClr val="FF00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CL"/>
          </a:p>
        </p:txBody>
      </p:sp>
      <p:sp>
        <p:nvSpPr>
          <p:cNvPr id="1971210" name="Text Box 10"/>
          <p:cNvSpPr txBox="1">
            <a:spLocks noChangeArrowheads="1"/>
          </p:cNvSpPr>
          <p:nvPr/>
        </p:nvSpPr>
        <p:spPr bwMode="auto">
          <a:xfrm>
            <a:off x="5453063" y="955675"/>
            <a:ext cx="3576620" cy="369332"/>
          </a:xfrm>
          <a:prstGeom prst="rect">
            <a:avLst/>
          </a:prstGeom>
          <a:solidFill>
            <a:srgbClr val="DDDDDD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dirty="0">
                <a:solidFill>
                  <a:schemeClr val="accent2"/>
                </a:solidFill>
              </a:rPr>
              <a:t>Distancia excavadora cami</a:t>
            </a:r>
            <a:r>
              <a:rPr lang="es-ES" dirty="0">
                <a:solidFill>
                  <a:schemeClr val="accent2"/>
                </a:solidFill>
                <a:latin typeface="ＭＳ Ｐゴシック"/>
              </a:rPr>
              <a:t>ó</a:t>
            </a:r>
            <a:r>
              <a:rPr lang="es-ES" dirty="0">
                <a:solidFill>
                  <a:schemeClr val="accent2"/>
                </a:solidFill>
              </a:rPr>
              <a:t>n</a:t>
            </a:r>
          </a:p>
        </p:txBody>
      </p:sp>
      <p:sp>
        <p:nvSpPr>
          <p:cNvPr id="1971211" name="AutoShape 11"/>
          <p:cNvSpPr>
            <a:spLocks noChangeArrowheads="1"/>
          </p:cNvSpPr>
          <p:nvPr/>
        </p:nvSpPr>
        <p:spPr bwMode="auto">
          <a:xfrm rot="2475693">
            <a:off x="2700338" y="1341438"/>
            <a:ext cx="431800" cy="1582737"/>
          </a:xfrm>
          <a:prstGeom prst="lightningBolt">
            <a:avLst/>
          </a:prstGeom>
          <a:solidFill>
            <a:srgbClr val="FF00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C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4274" name="Picture 2" descr="Bild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981075"/>
            <a:ext cx="7056437" cy="462915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974275" name="Rectangle 3"/>
          <p:cNvSpPr>
            <a:spLocks noChangeArrowheads="1"/>
          </p:cNvSpPr>
          <p:nvPr/>
        </p:nvSpPr>
        <p:spPr bwMode="auto">
          <a:xfrm>
            <a:off x="1452563" y="6567488"/>
            <a:ext cx="536575" cy="1698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0325" tIns="23812" rIns="60325" bIns="23812">
            <a:spAutoFit/>
          </a:bodyPr>
          <a:lstStyle/>
          <a:p>
            <a:pPr defTabSz="1152525" eaLnBrk="0" hangingPunct="0"/>
            <a:r>
              <a:rPr lang="en-US" sz="800">
                <a:solidFill>
                  <a:schemeClr val="bg2"/>
                </a:solidFill>
              </a:rPr>
              <a:t>Slide</a:t>
            </a:r>
            <a:fld id="{23350F6B-91A5-41F2-8128-94A0FAC83832}" type="slidenum">
              <a:rPr lang="en-US" sz="800">
                <a:solidFill>
                  <a:schemeClr val="bg2"/>
                </a:solidFill>
              </a:rPr>
              <a:pPr defTabSz="1152525" eaLnBrk="0" hangingPunct="0"/>
              <a:t>48</a:t>
            </a:fld>
            <a:endParaRPr lang="en-US" sz="800">
              <a:solidFill>
                <a:schemeClr val="bg2"/>
              </a:solidFill>
            </a:endParaRPr>
          </a:p>
        </p:txBody>
      </p:sp>
      <p:sp>
        <p:nvSpPr>
          <p:cNvPr id="1974276" name="Text Box 4"/>
          <p:cNvSpPr txBox="1">
            <a:spLocks noChangeArrowheads="1"/>
          </p:cNvSpPr>
          <p:nvPr/>
        </p:nvSpPr>
        <p:spPr bwMode="auto">
          <a:xfrm>
            <a:off x="539783" y="5821385"/>
            <a:ext cx="867568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ES" dirty="0">
                <a:solidFill>
                  <a:schemeClr val="accent2"/>
                </a:solidFill>
              </a:rPr>
              <a:t> Colocar primero una cama de material fino, depositar la</a:t>
            </a:r>
          </a:p>
          <a:p>
            <a:r>
              <a:rPr lang="es-ES" dirty="0">
                <a:solidFill>
                  <a:schemeClr val="accent2"/>
                </a:solidFill>
              </a:rPr>
              <a:t> carga lo mas cerca del piso de la tolva.</a:t>
            </a:r>
          </a:p>
        </p:txBody>
      </p:sp>
      <p:sp>
        <p:nvSpPr>
          <p:cNvPr id="1974277" name="Oval 5"/>
          <p:cNvSpPr>
            <a:spLocks noChangeArrowheads="1"/>
          </p:cNvSpPr>
          <p:nvPr/>
        </p:nvSpPr>
        <p:spPr bwMode="auto">
          <a:xfrm>
            <a:off x="3924300" y="4292600"/>
            <a:ext cx="1727200" cy="122555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s-CL"/>
          </a:p>
        </p:txBody>
      </p:sp>
      <p:sp>
        <p:nvSpPr>
          <p:cNvPr id="1974278" name="Rectangle 6"/>
          <p:cNvSpPr>
            <a:spLocks noChangeArrowheads="1"/>
          </p:cNvSpPr>
          <p:nvPr/>
        </p:nvSpPr>
        <p:spPr bwMode="auto">
          <a:xfrm>
            <a:off x="285768" y="206356"/>
            <a:ext cx="68580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ES" sz="3200" dirty="0">
                <a:solidFill>
                  <a:schemeClr val="accent2"/>
                </a:solidFill>
              </a:rPr>
              <a:t>Carguío de material grueso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58" y="71414"/>
            <a:ext cx="8260672" cy="1039427"/>
          </a:xfrm>
        </p:spPr>
        <p:txBody>
          <a:bodyPr>
            <a:normAutofit/>
          </a:bodyPr>
          <a:lstStyle/>
          <a:p>
            <a:r>
              <a:rPr lang="es-ES" sz="2800" b="0" dirty="0"/>
              <a:t>Limpieza de áreas o remate de bancos</a:t>
            </a:r>
          </a:p>
        </p:txBody>
      </p:sp>
      <p:pic>
        <p:nvPicPr>
          <p:cNvPr id="1976323" name="Picture 3" descr="WAMBOO_BH06189"/>
          <p:cNvPicPr>
            <a:picLocks noChangeAspect="1" noChangeArrowheads="1"/>
          </p:cNvPicPr>
          <p:nvPr/>
        </p:nvPicPr>
        <p:blipFill>
          <a:blip r:embed="rId2" cstate="print">
            <a:lum bright="8000"/>
          </a:blip>
          <a:srcRect r="3589"/>
          <a:stretch>
            <a:fillRect/>
          </a:stretch>
        </p:blipFill>
        <p:spPr bwMode="auto">
          <a:xfrm>
            <a:off x="1400175" y="928670"/>
            <a:ext cx="6196013" cy="4819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976324" name="Freeform 4"/>
          <p:cNvSpPr>
            <a:spLocks/>
          </p:cNvSpPr>
          <p:nvPr/>
        </p:nvSpPr>
        <p:spPr bwMode="auto">
          <a:xfrm>
            <a:off x="1547813" y="3789363"/>
            <a:ext cx="1895475" cy="520700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115" y="79"/>
              </a:cxn>
              <a:cxn ang="0">
                <a:pos x="269" y="71"/>
              </a:cxn>
              <a:cxn ang="0">
                <a:pos x="346" y="9"/>
              </a:cxn>
              <a:cxn ang="0">
                <a:pos x="530" y="17"/>
              </a:cxn>
              <a:cxn ang="0">
                <a:pos x="615" y="79"/>
              </a:cxn>
              <a:cxn ang="0">
                <a:pos x="745" y="102"/>
              </a:cxn>
              <a:cxn ang="0">
                <a:pos x="853" y="255"/>
              </a:cxn>
              <a:cxn ang="0">
                <a:pos x="991" y="263"/>
              </a:cxn>
              <a:cxn ang="0">
                <a:pos x="1106" y="247"/>
              </a:cxn>
            </a:cxnLst>
            <a:rect l="0" t="0" r="r" b="b"/>
            <a:pathLst>
              <a:path w="1106" h="282">
                <a:moveTo>
                  <a:pt x="0" y="2"/>
                </a:moveTo>
                <a:cubicBezTo>
                  <a:pt x="35" y="35"/>
                  <a:pt x="70" y="68"/>
                  <a:pt x="115" y="79"/>
                </a:cubicBezTo>
                <a:cubicBezTo>
                  <a:pt x="160" y="90"/>
                  <a:pt x="231" y="83"/>
                  <a:pt x="269" y="71"/>
                </a:cubicBezTo>
                <a:cubicBezTo>
                  <a:pt x="307" y="59"/>
                  <a:pt x="303" y="18"/>
                  <a:pt x="346" y="9"/>
                </a:cubicBezTo>
                <a:cubicBezTo>
                  <a:pt x="389" y="0"/>
                  <a:pt x="485" y="5"/>
                  <a:pt x="530" y="17"/>
                </a:cubicBezTo>
                <a:cubicBezTo>
                  <a:pt x="575" y="29"/>
                  <a:pt x="579" y="65"/>
                  <a:pt x="615" y="79"/>
                </a:cubicBezTo>
                <a:cubicBezTo>
                  <a:pt x="651" y="93"/>
                  <a:pt x="705" y="73"/>
                  <a:pt x="745" y="102"/>
                </a:cubicBezTo>
                <a:cubicBezTo>
                  <a:pt x="785" y="131"/>
                  <a:pt x="812" y="228"/>
                  <a:pt x="853" y="255"/>
                </a:cubicBezTo>
                <a:cubicBezTo>
                  <a:pt x="894" y="282"/>
                  <a:pt x="949" y="264"/>
                  <a:pt x="991" y="263"/>
                </a:cubicBezTo>
                <a:cubicBezTo>
                  <a:pt x="1033" y="262"/>
                  <a:pt x="1069" y="254"/>
                  <a:pt x="1106" y="247"/>
                </a:cubicBezTo>
              </a:path>
            </a:pathLst>
          </a:custGeom>
          <a:noFill/>
          <a:ln w="76200" cap="flat" cmpd="sng">
            <a:solidFill>
              <a:srgbClr val="FF0000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endParaRPr lang="es-CL"/>
          </a:p>
        </p:txBody>
      </p:sp>
      <p:sp>
        <p:nvSpPr>
          <p:cNvPr id="1976325" name="Text Box 5"/>
          <p:cNvSpPr txBox="1">
            <a:spLocks noChangeArrowheads="1"/>
          </p:cNvSpPr>
          <p:nvPr/>
        </p:nvSpPr>
        <p:spPr bwMode="auto">
          <a:xfrm>
            <a:off x="179388" y="5895975"/>
            <a:ext cx="9140644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MX" dirty="0">
                <a:solidFill>
                  <a:schemeClr val="accent2"/>
                </a:solidFill>
              </a:rPr>
              <a:t>Al realizar limpieza o remate de bancos, mantenga </a:t>
            </a:r>
            <a:r>
              <a:rPr lang="es-MX" dirty="0" err="1" smtClean="0">
                <a:solidFill>
                  <a:schemeClr val="accent2"/>
                </a:solidFill>
              </a:rPr>
              <a:t>observacion</a:t>
            </a:r>
            <a:r>
              <a:rPr lang="es-MX" dirty="0" smtClean="0">
                <a:solidFill>
                  <a:schemeClr val="accent2"/>
                </a:solidFill>
              </a:rPr>
              <a:t> </a:t>
            </a:r>
            <a:r>
              <a:rPr lang="es-MX" dirty="0">
                <a:solidFill>
                  <a:schemeClr val="accent2"/>
                </a:solidFill>
              </a:rPr>
              <a:t>permanente</a:t>
            </a:r>
          </a:p>
          <a:p>
            <a:r>
              <a:rPr lang="es-MX" dirty="0">
                <a:solidFill>
                  <a:schemeClr val="accent2"/>
                </a:solidFill>
              </a:rPr>
              <a:t>del entorno ya que esta operaci</a:t>
            </a:r>
            <a:r>
              <a:rPr lang="es-MX" dirty="0">
                <a:solidFill>
                  <a:schemeClr val="accent2"/>
                </a:solidFill>
                <a:latin typeface="ＭＳ Ｐゴシック"/>
              </a:rPr>
              <a:t>ó</a:t>
            </a:r>
            <a:r>
              <a:rPr lang="es-MX" dirty="0">
                <a:solidFill>
                  <a:schemeClr val="accent2"/>
                </a:solidFill>
              </a:rPr>
              <a:t>n requiere continuos cambios de </a:t>
            </a:r>
            <a:r>
              <a:rPr lang="es-MX" dirty="0" err="1" smtClean="0">
                <a:solidFill>
                  <a:schemeClr val="accent2"/>
                </a:solidFill>
              </a:rPr>
              <a:t>posicion</a:t>
            </a:r>
            <a:endParaRPr lang="es-E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7314" name="Picture 2" descr="CRIM00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8888" y="1752600"/>
            <a:ext cx="6516687" cy="4643438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677316" name="WordArt 4"/>
          <p:cNvSpPr>
            <a:spLocks noChangeArrowheads="1" noChangeShapeType="1" noTextEdit="1"/>
          </p:cNvSpPr>
          <p:nvPr/>
        </p:nvSpPr>
        <p:spPr bwMode="auto">
          <a:xfrm>
            <a:off x="458788" y="4797425"/>
            <a:ext cx="8353425" cy="15414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CL" sz="2000" kern="10">
                <a:ln w="9525">
                  <a:noFill/>
                  <a:round/>
                  <a:headEnd/>
                  <a:tailEnd/>
                </a:ln>
                <a:noFill/>
                <a:latin typeface="Impact"/>
              </a:rPr>
              <a:t>Cargar Camiones de Alto Tonelaje y </a:t>
            </a:r>
          </a:p>
          <a:p>
            <a:pPr algn="ctr"/>
            <a:r>
              <a:rPr lang="es-CL" sz="2000" kern="10">
                <a:ln w="9525">
                  <a:noFill/>
                  <a:round/>
                  <a:headEnd/>
                  <a:tailEnd/>
                </a:ln>
                <a:noFill/>
                <a:latin typeface="Impact"/>
              </a:rPr>
              <a:t>Desarrollo de Bancos de Producción</a:t>
            </a:r>
          </a:p>
        </p:txBody>
      </p:sp>
      <p:sp>
        <p:nvSpPr>
          <p:cNvPr id="1677317" name="Rectangle 5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0000" tIns="0" rIns="180000" bIns="0" anchor="ctr"/>
          <a:lstStyle/>
          <a:p>
            <a:pPr>
              <a:lnSpc>
                <a:spcPct val="80000"/>
              </a:lnSpc>
            </a:pPr>
            <a:r>
              <a:rPr lang="es-ES" sz="3200" b="1"/>
              <a:t>Función principal</a:t>
            </a:r>
          </a:p>
        </p:txBody>
      </p:sp>
      <p:sp>
        <p:nvSpPr>
          <p:cNvPr id="1677318" name="Rectangle 6"/>
          <p:cNvSpPr>
            <a:spLocks noChangeArrowheads="1"/>
          </p:cNvSpPr>
          <p:nvPr/>
        </p:nvSpPr>
        <p:spPr bwMode="auto">
          <a:xfrm>
            <a:off x="107950" y="908050"/>
            <a:ext cx="82296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●"/>
            </a:pPr>
            <a:r>
              <a:rPr lang="es-ES" sz="2400"/>
              <a:t>Carguio de Camiones.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●"/>
            </a:pPr>
            <a:r>
              <a:rPr lang="es-ES" sz="2400"/>
              <a:t>Desarrollo de Bancos de Producción.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26128" y="285728"/>
            <a:ext cx="8260672" cy="1039427"/>
          </a:xfrm>
        </p:spPr>
        <p:txBody>
          <a:bodyPr/>
          <a:lstStyle/>
          <a:p>
            <a:r>
              <a:rPr lang="es-CL" b="0" dirty="0"/>
              <a:t>Interacción con otros equipos</a:t>
            </a:r>
            <a:endParaRPr lang="es-ES" b="0" dirty="0"/>
          </a:p>
        </p:txBody>
      </p:sp>
      <p:pic>
        <p:nvPicPr>
          <p:cNvPr id="1984515" name="Picture 3" descr="BULGA_2"/>
          <p:cNvPicPr>
            <a:picLocks noChangeAspect="1" noChangeArrowheads="1"/>
          </p:cNvPicPr>
          <p:nvPr/>
        </p:nvPicPr>
        <p:blipFill>
          <a:blip r:embed="rId2" cstate="print">
            <a:lum bright="6000" contrast="6000"/>
          </a:blip>
          <a:srcRect l="7086" t="17278" r="7086" b="11810"/>
          <a:stretch>
            <a:fillRect/>
          </a:stretch>
        </p:blipFill>
        <p:spPr bwMode="auto">
          <a:xfrm>
            <a:off x="865188" y="1285892"/>
            <a:ext cx="7378700" cy="457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984516" name="Text Box 4"/>
          <p:cNvSpPr txBox="1">
            <a:spLocks noChangeArrowheads="1"/>
          </p:cNvSpPr>
          <p:nvPr/>
        </p:nvSpPr>
        <p:spPr bwMode="auto">
          <a:xfrm>
            <a:off x="466758" y="5929330"/>
            <a:ext cx="8820150" cy="85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10000"/>
              </a:spcBef>
            </a:pPr>
            <a:r>
              <a:rPr lang="es-CL" dirty="0">
                <a:solidFill>
                  <a:schemeClr val="accent2"/>
                </a:solidFill>
              </a:rPr>
              <a:t>Precaución al trabajar con equipos de apoyo, mantenga</a:t>
            </a:r>
          </a:p>
          <a:p>
            <a:pPr>
              <a:spcBef>
                <a:spcPct val="10000"/>
              </a:spcBef>
            </a:pPr>
            <a:r>
              <a:rPr lang="es-CL" dirty="0">
                <a:solidFill>
                  <a:schemeClr val="accent2"/>
                </a:solidFill>
              </a:rPr>
              <a:t>comunicación permanente vía radio con los equipos de apoyo.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9044" name="Picture 4" descr="100_07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981075"/>
            <a:ext cx="4416425" cy="382746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1879047" name="Picture 7" descr="Load_12_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3141663"/>
            <a:ext cx="4337050" cy="321468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879048" name="Text Box 8"/>
          <p:cNvSpPr txBox="1">
            <a:spLocks noChangeArrowheads="1"/>
          </p:cNvSpPr>
          <p:nvPr/>
        </p:nvSpPr>
        <p:spPr bwMode="auto">
          <a:xfrm>
            <a:off x="317498" y="215882"/>
            <a:ext cx="396875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3600" dirty="0">
                <a:solidFill>
                  <a:schemeClr val="accent2"/>
                </a:solidFill>
              </a:rPr>
              <a:t>Estiba de la carga </a:t>
            </a:r>
          </a:p>
        </p:txBody>
      </p:sp>
      <p:sp>
        <p:nvSpPr>
          <p:cNvPr id="1879051" name="Line 11"/>
          <p:cNvSpPr>
            <a:spLocks noChangeShapeType="1"/>
          </p:cNvSpPr>
          <p:nvPr/>
        </p:nvSpPr>
        <p:spPr bwMode="auto">
          <a:xfrm flipV="1">
            <a:off x="7524750" y="4941888"/>
            <a:ext cx="863600" cy="71437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879052" name="Line 12"/>
          <p:cNvSpPr>
            <a:spLocks noChangeShapeType="1"/>
          </p:cNvSpPr>
          <p:nvPr/>
        </p:nvSpPr>
        <p:spPr bwMode="auto">
          <a:xfrm flipH="1" flipV="1">
            <a:off x="7092950" y="4868863"/>
            <a:ext cx="1008063" cy="98425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879053" name="Text Box 13"/>
          <p:cNvSpPr txBox="1">
            <a:spLocks noChangeArrowheads="1"/>
          </p:cNvSpPr>
          <p:nvPr/>
        </p:nvSpPr>
        <p:spPr bwMode="auto">
          <a:xfrm>
            <a:off x="8388350" y="4508500"/>
            <a:ext cx="395288" cy="531813"/>
          </a:xfrm>
          <a:prstGeom prst="rect">
            <a:avLst/>
          </a:prstGeom>
          <a:solidFill>
            <a:srgbClr val="DDDDDD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MX" sz="2800">
                <a:solidFill>
                  <a:schemeClr val="accent2"/>
                </a:solidFill>
              </a:rPr>
              <a:t>1</a:t>
            </a:r>
            <a:endParaRPr lang="es-ES" sz="2800">
              <a:solidFill>
                <a:schemeClr val="accent2"/>
              </a:solidFill>
            </a:endParaRPr>
          </a:p>
        </p:txBody>
      </p:sp>
      <p:sp>
        <p:nvSpPr>
          <p:cNvPr id="1879054" name="Text Box 14"/>
          <p:cNvSpPr txBox="1">
            <a:spLocks noChangeArrowheads="1"/>
          </p:cNvSpPr>
          <p:nvPr/>
        </p:nvSpPr>
        <p:spPr bwMode="auto">
          <a:xfrm>
            <a:off x="7667625" y="3429000"/>
            <a:ext cx="395288" cy="531813"/>
          </a:xfrm>
          <a:prstGeom prst="rect">
            <a:avLst/>
          </a:prstGeom>
          <a:solidFill>
            <a:srgbClr val="DDDDDD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MX" sz="2800">
                <a:solidFill>
                  <a:schemeClr val="accent2"/>
                </a:solidFill>
              </a:rPr>
              <a:t>2</a:t>
            </a:r>
            <a:endParaRPr lang="es-ES" sz="2800">
              <a:solidFill>
                <a:schemeClr val="accent2"/>
              </a:solidFill>
            </a:endParaRPr>
          </a:p>
        </p:txBody>
      </p:sp>
      <p:sp>
        <p:nvSpPr>
          <p:cNvPr id="1879055" name="Text Box 15"/>
          <p:cNvSpPr txBox="1">
            <a:spLocks noChangeArrowheads="1"/>
          </p:cNvSpPr>
          <p:nvPr/>
        </p:nvSpPr>
        <p:spPr bwMode="auto">
          <a:xfrm>
            <a:off x="6443663" y="4365625"/>
            <a:ext cx="395287" cy="531813"/>
          </a:xfrm>
          <a:prstGeom prst="rect">
            <a:avLst/>
          </a:prstGeom>
          <a:solidFill>
            <a:srgbClr val="DDDDDD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MX" sz="2800">
                <a:solidFill>
                  <a:schemeClr val="accent2"/>
                </a:solidFill>
              </a:rPr>
              <a:t>3</a:t>
            </a:r>
            <a:endParaRPr lang="es-ES" sz="2800">
              <a:solidFill>
                <a:schemeClr val="accent2"/>
              </a:solidFill>
            </a:endParaRPr>
          </a:p>
        </p:txBody>
      </p:sp>
      <p:sp>
        <p:nvSpPr>
          <p:cNvPr id="1879056" name="Line 16"/>
          <p:cNvSpPr>
            <a:spLocks noChangeShapeType="1"/>
          </p:cNvSpPr>
          <p:nvPr/>
        </p:nvSpPr>
        <p:spPr bwMode="auto">
          <a:xfrm flipH="1" flipV="1">
            <a:off x="1116013" y="3213100"/>
            <a:ext cx="719137" cy="20875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879057" name="Line 17"/>
          <p:cNvSpPr>
            <a:spLocks noChangeShapeType="1"/>
          </p:cNvSpPr>
          <p:nvPr/>
        </p:nvSpPr>
        <p:spPr bwMode="auto">
          <a:xfrm flipV="1">
            <a:off x="1835150" y="3429000"/>
            <a:ext cx="649288" cy="18002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879058" name="Line 18"/>
          <p:cNvSpPr>
            <a:spLocks noChangeShapeType="1"/>
          </p:cNvSpPr>
          <p:nvPr/>
        </p:nvSpPr>
        <p:spPr bwMode="auto">
          <a:xfrm flipH="1" flipV="1">
            <a:off x="1547813" y="3141663"/>
            <a:ext cx="287337" cy="20875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879059" name="Line 19"/>
          <p:cNvSpPr>
            <a:spLocks noChangeShapeType="1"/>
          </p:cNvSpPr>
          <p:nvPr/>
        </p:nvSpPr>
        <p:spPr bwMode="auto">
          <a:xfrm flipV="1">
            <a:off x="6877050" y="4797425"/>
            <a:ext cx="358775" cy="144463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879060" name="Text Box 20"/>
          <p:cNvSpPr txBox="1">
            <a:spLocks noChangeArrowheads="1"/>
          </p:cNvSpPr>
          <p:nvPr/>
        </p:nvSpPr>
        <p:spPr bwMode="auto">
          <a:xfrm>
            <a:off x="34925" y="5300663"/>
            <a:ext cx="4972836" cy="923330"/>
          </a:xfrm>
          <a:prstGeom prst="rect">
            <a:avLst/>
          </a:prstGeom>
          <a:solidFill>
            <a:srgbClr val="DDDDDD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MX" dirty="0">
                <a:solidFill>
                  <a:schemeClr val="accent2"/>
                </a:solidFill>
              </a:rPr>
              <a:t>La estiba de la carga debe considerar tres</a:t>
            </a:r>
          </a:p>
          <a:p>
            <a:r>
              <a:rPr lang="es-MX" dirty="0">
                <a:solidFill>
                  <a:schemeClr val="accent2"/>
                </a:solidFill>
              </a:rPr>
              <a:t>puntos de referencia importantes.</a:t>
            </a:r>
          </a:p>
          <a:p>
            <a:r>
              <a:rPr lang="es-MX" dirty="0">
                <a:solidFill>
                  <a:schemeClr val="accent2"/>
                </a:solidFill>
              </a:rPr>
              <a:t>     1. </a:t>
            </a:r>
            <a:r>
              <a:rPr lang="es-MX" dirty="0" err="1">
                <a:solidFill>
                  <a:schemeClr val="accent2"/>
                </a:solidFill>
              </a:rPr>
              <a:t>Canopi</a:t>
            </a:r>
            <a:r>
              <a:rPr lang="es-MX" dirty="0">
                <a:solidFill>
                  <a:schemeClr val="accent2"/>
                </a:solidFill>
              </a:rPr>
              <a:t>             2. Centro           3. Cola</a:t>
            </a:r>
            <a:endParaRPr lang="es-E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0850" name="Picture 2" descr="CRIM00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928688"/>
            <a:ext cx="8351837" cy="4876800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870851" name="Line 3"/>
          <p:cNvSpPr>
            <a:spLocks noChangeShapeType="1"/>
          </p:cNvSpPr>
          <p:nvPr/>
        </p:nvSpPr>
        <p:spPr bwMode="auto">
          <a:xfrm flipV="1">
            <a:off x="3394075" y="2781300"/>
            <a:ext cx="1322388" cy="866775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870852" name="Line 4"/>
          <p:cNvSpPr>
            <a:spLocks noChangeShapeType="1"/>
          </p:cNvSpPr>
          <p:nvPr/>
        </p:nvSpPr>
        <p:spPr bwMode="auto">
          <a:xfrm>
            <a:off x="4713288" y="2832100"/>
            <a:ext cx="1082675" cy="452438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870853" name="Line 5"/>
          <p:cNvSpPr>
            <a:spLocks noChangeShapeType="1"/>
          </p:cNvSpPr>
          <p:nvPr/>
        </p:nvSpPr>
        <p:spPr bwMode="auto">
          <a:xfrm flipH="1" flipV="1">
            <a:off x="3276600" y="3716338"/>
            <a:ext cx="2733675" cy="2174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870854" name="Oval 6"/>
          <p:cNvSpPr>
            <a:spLocks noChangeArrowheads="1"/>
          </p:cNvSpPr>
          <p:nvPr/>
        </p:nvSpPr>
        <p:spPr bwMode="auto">
          <a:xfrm>
            <a:off x="4932363" y="4006850"/>
            <a:ext cx="1008062" cy="115093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CL"/>
          </a:p>
        </p:txBody>
      </p:sp>
      <p:sp>
        <p:nvSpPr>
          <p:cNvPr id="1870855" name="Line 7"/>
          <p:cNvSpPr>
            <a:spLocks noChangeShapeType="1"/>
          </p:cNvSpPr>
          <p:nvPr/>
        </p:nvSpPr>
        <p:spPr bwMode="auto">
          <a:xfrm flipV="1">
            <a:off x="1547813" y="4437063"/>
            <a:ext cx="2663825" cy="15128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870856" name="Text Box 8"/>
          <p:cNvSpPr txBox="1">
            <a:spLocks noChangeArrowheads="1"/>
          </p:cNvSpPr>
          <p:nvPr/>
        </p:nvSpPr>
        <p:spPr bwMode="auto">
          <a:xfrm>
            <a:off x="179388" y="5924550"/>
            <a:ext cx="2432050" cy="528638"/>
          </a:xfrm>
          <a:prstGeom prst="rect">
            <a:avLst/>
          </a:prstGeom>
          <a:solidFill>
            <a:srgbClr val="DDDDDD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MX" sz="2800">
                <a:solidFill>
                  <a:schemeClr val="accent2"/>
                </a:solidFill>
              </a:rPr>
              <a:t>Suspensiones</a:t>
            </a:r>
            <a:endParaRPr lang="es-ES" sz="2800">
              <a:solidFill>
                <a:schemeClr val="accent2"/>
              </a:solidFill>
            </a:endParaRPr>
          </a:p>
        </p:txBody>
      </p:sp>
      <p:sp>
        <p:nvSpPr>
          <p:cNvPr id="1870857" name="Text Box 9"/>
          <p:cNvSpPr txBox="1">
            <a:spLocks noChangeArrowheads="1"/>
          </p:cNvSpPr>
          <p:nvPr/>
        </p:nvSpPr>
        <p:spPr bwMode="auto">
          <a:xfrm>
            <a:off x="6889750" y="5924550"/>
            <a:ext cx="2133918" cy="492443"/>
          </a:xfrm>
          <a:prstGeom prst="rect">
            <a:avLst/>
          </a:prstGeom>
          <a:solidFill>
            <a:srgbClr val="DDDDDD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MX" sz="2600" dirty="0">
                <a:solidFill>
                  <a:schemeClr val="accent2"/>
                </a:solidFill>
              </a:rPr>
              <a:t>Neumáticos</a:t>
            </a:r>
            <a:endParaRPr lang="es-ES" sz="2600" dirty="0">
              <a:solidFill>
                <a:schemeClr val="accent2"/>
              </a:solidFill>
            </a:endParaRPr>
          </a:p>
        </p:txBody>
      </p:sp>
      <p:sp>
        <p:nvSpPr>
          <p:cNvPr id="1870858" name="Line 10"/>
          <p:cNvSpPr>
            <a:spLocks noChangeShapeType="1"/>
          </p:cNvSpPr>
          <p:nvPr/>
        </p:nvSpPr>
        <p:spPr bwMode="auto">
          <a:xfrm flipH="1" flipV="1">
            <a:off x="5940425" y="4868863"/>
            <a:ext cx="1727200" cy="10080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870859" name="Text Box 11"/>
          <p:cNvSpPr txBox="1">
            <a:spLocks noChangeArrowheads="1"/>
          </p:cNvSpPr>
          <p:nvPr/>
        </p:nvSpPr>
        <p:spPr bwMode="auto">
          <a:xfrm>
            <a:off x="3937000" y="5924550"/>
            <a:ext cx="1282700" cy="528638"/>
          </a:xfrm>
          <a:prstGeom prst="rect">
            <a:avLst/>
          </a:prstGeom>
          <a:solidFill>
            <a:srgbClr val="DDDDDD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MX" sz="2800">
                <a:solidFill>
                  <a:schemeClr val="accent2"/>
                </a:solidFill>
              </a:rPr>
              <a:t>Chasis</a:t>
            </a:r>
            <a:endParaRPr lang="es-ES" sz="2800">
              <a:solidFill>
                <a:schemeClr val="accent2"/>
              </a:solidFill>
            </a:endParaRPr>
          </a:p>
        </p:txBody>
      </p:sp>
      <p:sp>
        <p:nvSpPr>
          <p:cNvPr id="1870860" name="Line 12"/>
          <p:cNvSpPr>
            <a:spLocks noChangeShapeType="1"/>
          </p:cNvSpPr>
          <p:nvPr/>
        </p:nvSpPr>
        <p:spPr bwMode="auto">
          <a:xfrm flipV="1">
            <a:off x="4572000" y="4149725"/>
            <a:ext cx="0" cy="172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870861" name="Rectangle 13"/>
          <p:cNvSpPr>
            <a:spLocks noChangeArrowheads="1"/>
          </p:cNvSpPr>
          <p:nvPr/>
        </p:nvSpPr>
        <p:spPr bwMode="auto">
          <a:xfrm>
            <a:off x="-71470" y="9047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0000" tIns="0" rIns="180000" bIns="0" anchor="ctr"/>
          <a:lstStyle/>
          <a:p>
            <a:pPr algn="ctr"/>
            <a:r>
              <a:rPr lang="es-ES" sz="3200" dirty="0">
                <a:solidFill>
                  <a:schemeClr val="accent2"/>
                </a:solidFill>
              </a:rPr>
              <a:t>Estiba de carga incorrecta</a:t>
            </a:r>
            <a:endParaRPr lang="es-ES" sz="1800" dirty="0"/>
          </a:p>
        </p:txBody>
      </p:sp>
      <p:pic>
        <p:nvPicPr>
          <p:cNvPr id="1870862" name="Picture 14" descr="CRIM00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908050"/>
            <a:ext cx="3024187" cy="22669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870863" name="Line 15"/>
          <p:cNvSpPr>
            <a:spLocks noChangeShapeType="1"/>
          </p:cNvSpPr>
          <p:nvPr/>
        </p:nvSpPr>
        <p:spPr bwMode="auto">
          <a:xfrm flipV="1">
            <a:off x="1692275" y="2276475"/>
            <a:ext cx="215900" cy="215900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870864" name="Line 16"/>
          <p:cNvSpPr>
            <a:spLocks noChangeShapeType="1"/>
          </p:cNvSpPr>
          <p:nvPr/>
        </p:nvSpPr>
        <p:spPr bwMode="auto">
          <a:xfrm>
            <a:off x="1908175" y="2279650"/>
            <a:ext cx="287338" cy="69850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1874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71414"/>
            <a:ext cx="8260672" cy="1039427"/>
          </a:xfrm>
        </p:spPr>
        <p:txBody>
          <a:bodyPr/>
          <a:lstStyle/>
          <a:p>
            <a:r>
              <a:rPr lang="es-MX" b="0" dirty="0"/>
              <a:t>Estiba de carga correcta</a:t>
            </a:r>
            <a:endParaRPr lang="es-ES" b="0" dirty="0"/>
          </a:p>
        </p:txBody>
      </p:sp>
      <p:pic>
        <p:nvPicPr>
          <p:cNvPr id="1871875" name="Picture 3" descr="DSCN02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996967"/>
            <a:ext cx="6577012" cy="493236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871876" name="Text Box 4"/>
          <p:cNvSpPr txBox="1">
            <a:spLocks noChangeArrowheads="1"/>
          </p:cNvSpPr>
          <p:nvPr/>
        </p:nvSpPr>
        <p:spPr bwMode="auto">
          <a:xfrm>
            <a:off x="869980" y="5964261"/>
            <a:ext cx="7916862" cy="82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MX" dirty="0">
                <a:solidFill>
                  <a:schemeClr val="accent2"/>
                </a:solidFill>
              </a:rPr>
              <a:t>La estiba de carga correcta, considera no solo el tonelaje</a:t>
            </a:r>
          </a:p>
          <a:p>
            <a:r>
              <a:rPr lang="es-MX" dirty="0">
                <a:solidFill>
                  <a:schemeClr val="accent2"/>
                </a:solidFill>
              </a:rPr>
              <a:t>correcto, tambi</a:t>
            </a:r>
            <a:r>
              <a:rPr lang="es-MX" dirty="0">
                <a:solidFill>
                  <a:schemeClr val="accent2"/>
                </a:solidFill>
                <a:latin typeface="ＭＳ Ｐゴシック"/>
              </a:rPr>
              <a:t>é</a:t>
            </a:r>
            <a:r>
              <a:rPr lang="es-MX" dirty="0">
                <a:solidFill>
                  <a:schemeClr val="accent2"/>
                </a:solidFill>
              </a:rPr>
              <a:t>n el centrado de este.</a:t>
            </a:r>
            <a:endParaRPr lang="es-ES" dirty="0">
              <a:solidFill>
                <a:schemeClr val="accent2"/>
              </a:solidFill>
            </a:endParaRPr>
          </a:p>
        </p:txBody>
      </p:sp>
      <p:sp>
        <p:nvSpPr>
          <p:cNvPr id="1871877" name="Line 5"/>
          <p:cNvSpPr>
            <a:spLocks noChangeShapeType="1"/>
          </p:cNvSpPr>
          <p:nvPr/>
        </p:nvSpPr>
        <p:spPr bwMode="auto">
          <a:xfrm flipV="1">
            <a:off x="3492500" y="2565400"/>
            <a:ext cx="1008063" cy="792163"/>
          </a:xfrm>
          <a:prstGeom prst="line">
            <a:avLst/>
          </a:prstGeom>
          <a:noFill/>
          <a:ln w="5715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s-CL"/>
          </a:p>
        </p:txBody>
      </p:sp>
      <p:sp>
        <p:nvSpPr>
          <p:cNvPr id="1871878" name="Line 6"/>
          <p:cNvSpPr>
            <a:spLocks noChangeShapeType="1"/>
          </p:cNvSpPr>
          <p:nvPr/>
        </p:nvSpPr>
        <p:spPr bwMode="auto">
          <a:xfrm>
            <a:off x="4572000" y="2565400"/>
            <a:ext cx="863600" cy="935038"/>
          </a:xfrm>
          <a:prstGeom prst="line">
            <a:avLst/>
          </a:prstGeom>
          <a:noFill/>
          <a:ln w="5715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s-C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2898" name="Picture 2" descr="REJV Truck from N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500" y="981075"/>
            <a:ext cx="3314700" cy="2486025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1872899" name="Picture 3" descr="REJV Truck from SW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088" y="3698875"/>
            <a:ext cx="3314700" cy="254793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1872900" name="Picture 4" descr="Truck from W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3" y="981075"/>
            <a:ext cx="3497262" cy="2524125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1872901" name="Picture 5" descr="REJV Truck from S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45013" y="3687763"/>
            <a:ext cx="3484562" cy="2562225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872902" name="Rectangle 6"/>
          <p:cNvSpPr>
            <a:spLocks noChangeArrowheads="1"/>
          </p:cNvSpPr>
          <p:nvPr/>
        </p:nvSpPr>
        <p:spPr bwMode="auto">
          <a:xfrm>
            <a:off x="-250825" y="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0000" tIns="0" rIns="180000" bIns="0" anchor="ctr"/>
          <a:lstStyle/>
          <a:p>
            <a:pPr algn="ctr"/>
            <a:r>
              <a:rPr lang="es-ES" sz="3200">
                <a:solidFill>
                  <a:schemeClr val="accent2"/>
                </a:solidFill>
              </a:rPr>
              <a:t>Consecuencias de una mala estiba</a:t>
            </a:r>
            <a:endParaRPr lang="es-ES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7586" name="Rectangle 2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buClr>
                <a:srgbClr val="A50021"/>
              </a:buClr>
              <a:buFont typeface="Arial" pitchFamily="34" charset="0"/>
              <a:buNone/>
            </a:pPr>
            <a:r>
              <a:rPr lang="en-US" sz="2000">
                <a:solidFill>
                  <a:srgbClr val="A50021"/>
                </a:solidFill>
              </a:rPr>
              <a:t>Sección 3_0</a:t>
            </a:r>
          </a:p>
        </p:txBody>
      </p:sp>
      <p:sp>
        <p:nvSpPr>
          <p:cNvPr id="1987587" name="Rectangle 3"/>
          <p:cNvSpPr>
            <a:spLocks noChangeArrowheads="1"/>
          </p:cNvSpPr>
          <p:nvPr/>
        </p:nvSpPr>
        <p:spPr bwMode="auto">
          <a:xfrm>
            <a:off x="687388" y="1527175"/>
            <a:ext cx="7772400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en-US" sz="3200" b="1">
                <a:solidFill>
                  <a:schemeClr val="accent2"/>
                </a:solidFill>
              </a:rPr>
              <a:t>FIN</a:t>
            </a:r>
            <a:br>
              <a:rPr lang="en-US" sz="3200" b="1">
                <a:solidFill>
                  <a:schemeClr val="accent2"/>
                </a:solidFill>
              </a:rPr>
            </a:br>
            <a:r>
              <a:rPr lang="en-US" sz="3200" b="1">
                <a:solidFill>
                  <a:schemeClr val="accent2"/>
                </a:solidFill>
              </a:rPr>
              <a:t/>
            </a:r>
            <a:br>
              <a:rPr lang="en-US" sz="3200" b="1">
                <a:solidFill>
                  <a:schemeClr val="accent2"/>
                </a:solidFill>
              </a:rPr>
            </a:br>
            <a:r>
              <a:rPr lang="en-US" sz="3200" b="1">
                <a:solidFill>
                  <a:schemeClr val="accent2"/>
                </a:solidFill>
              </a:rPr>
              <a:t>TECNICAS DE OPERACIÓN</a:t>
            </a:r>
          </a:p>
        </p:txBody>
      </p:sp>
      <p:sp>
        <p:nvSpPr>
          <p:cNvPr id="1987588" name="laptop">
            <a:hlinkClick r:id="rId3" action="ppaction://hlinkpres?slideindex=6&amp;slidetitle=Técnicas de Operación"/>
          </p:cNvPr>
          <p:cNvSpPr>
            <a:spLocks noEditPoints="1" noChangeArrowheads="1"/>
          </p:cNvSpPr>
          <p:nvPr/>
        </p:nvSpPr>
        <p:spPr bwMode="auto">
          <a:xfrm>
            <a:off x="7596188" y="5445125"/>
            <a:ext cx="1368425" cy="858838"/>
          </a:xfrm>
          <a:custGeom>
            <a:avLst/>
            <a:gdLst>
              <a:gd name="T0" fmla="*/ 3362 w 21600"/>
              <a:gd name="T1" fmla="*/ 0 h 21600"/>
              <a:gd name="T2" fmla="*/ 3362 w 21600"/>
              <a:gd name="T3" fmla="*/ 7173 h 21600"/>
              <a:gd name="T4" fmla="*/ 18327 w 21600"/>
              <a:gd name="T5" fmla="*/ 0 h 21600"/>
              <a:gd name="T6" fmla="*/ 18327 w 21600"/>
              <a:gd name="T7" fmla="*/ 7173 h 21600"/>
              <a:gd name="T8" fmla="*/ 10800 w 21600"/>
              <a:gd name="T9" fmla="*/ 0 h 21600"/>
              <a:gd name="T10" fmla="*/ 10800 w 21600"/>
              <a:gd name="T11" fmla="*/ 21600 h 21600"/>
              <a:gd name="T12" fmla="*/ 0 w 21600"/>
              <a:gd name="T13" fmla="*/ 21600 h 21600"/>
              <a:gd name="T14" fmla="*/ 21600 w 21600"/>
              <a:gd name="T15" fmla="*/ 21600 h 21600"/>
              <a:gd name="T16" fmla="*/ 4445 w 21600"/>
              <a:gd name="T17" fmla="*/ 1858 h 21600"/>
              <a:gd name="T18" fmla="*/ 17311 w 21600"/>
              <a:gd name="T19" fmla="*/ 1232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3362" y="0"/>
                </a:moveTo>
                <a:lnTo>
                  <a:pt x="18327" y="0"/>
                </a:lnTo>
                <a:lnTo>
                  <a:pt x="18327" y="14347"/>
                </a:lnTo>
                <a:lnTo>
                  <a:pt x="3362" y="14347"/>
                </a:lnTo>
                <a:lnTo>
                  <a:pt x="3362" y="0"/>
                </a:lnTo>
                <a:close/>
              </a:path>
              <a:path w="21600" h="21600" extrusionOk="0">
                <a:moveTo>
                  <a:pt x="3340" y="15068"/>
                </a:moveTo>
                <a:lnTo>
                  <a:pt x="0" y="19877"/>
                </a:lnTo>
                <a:lnTo>
                  <a:pt x="21600" y="19877"/>
                </a:lnTo>
                <a:lnTo>
                  <a:pt x="18327" y="15068"/>
                </a:lnTo>
                <a:lnTo>
                  <a:pt x="3340" y="15068"/>
                </a:lnTo>
                <a:close/>
              </a:path>
              <a:path w="21600" h="21600" extrusionOk="0">
                <a:moveTo>
                  <a:pt x="0" y="19877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19877"/>
                </a:lnTo>
                <a:lnTo>
                  <a:pt x="0" y="19877"/>
                </a:lnTo>
                <a:close/>
              </a:path>
              <a:path w="21600" h="21600" extrusionOk="0">
                <a:moveTo>
                  <a:pt x="4186" y="1523"/>
                </a:moveTo>
                <a:lnTo>
                  <a:pt x="17547" y="1523"/>
                </a:lnTo>
                <a:lnTo>
                  <a:pt x="17547" y="12744"/>
                </a:lnTo>
                <a:lnTo>
                  <a:pt x="4186" y="12744"/>
                </a:lnTo>
                <a:lnTo>
                  <a:pt x="4186" y="1523"/>
                </a:lnTo>
                <a:close/>
              </a:path>
              <a:path w="21600" h="21600" extrusionOk="0">
                <a:moveTo>
                  <a:pt x="3318" y="15549"/>
                </a:moveTo>
                <a:lnTo>
                  <a:pt x="2917" y="16110"/>
                </a:lnTo>
                <a:lnTo>
                  <a:pt x="18727" y="16110"/>
                </a:lnTo>
                <a:lnTo>
                  <a:pt x="18327" y="15549"/>
                </a:lnTo>
                <a:lnTo>
                  <a:pt x="3318" y="15549"/>
                </a:lnTo>
                <a:close/>
              </a:path>
              <a:path w="21600" h="21600" extrusionOk="0">
                <a:moveTo>
                  <a:pt x="6213" y="18314"/>
                </a:moveTo>
                <a:lnTo>
                  <a:pt x="5946" y="18875"/>
                </a:lnTo>
                <a:lnTo>
                  <a:pt x="15766" y="18875"/>
                </a:lnTo>
                <a:lnTo>
                  <a:pt x="15499" y="18314"/>
                </a:lnTo>
                <a:lnTo>
                  <a:pt x="6213" y="18314"/>
                </a:lnTo>
                <a:close/>
              </a:path>
              <a:path w="21600" h="21600" extrusionOk="0">
                <a:moveTo>
                  <a:pt x="2828" y="16471"/>
                </a:moveTo>
                <a:lnTo>
                  <a:pt x="2405" y="17072"/>
                </a:lnTo>
                <a:lnTo>
                  <a:pt x="19284" y="17072"/>
                </a:lnTo>
                <a:lnTo>
                  <a:pt x="18839" y="16471"/>
                </a:lnTo>
                <a:lnTo>
                  <a:pt x="2828" y="16471"/>
                </a:lnTo>
                <a:close/>
              </a:path>
              <a:path w="21600" h="21600" extrusionOk="0">
                <a:moveTo>
                  <a:pt x="2316" y="17352"/>
                </a:moveTo>
                <a:lnTo>
                  <a:pt x="1871" y="17953"/>
                </a:lnTo>
                <a:lnTo>
                  <a:pt x="19863" y="17953"/>
                </a:lnTo>
                <a:lnTo>
                  <a:pt x="19395" y="17352"/>
                </a:lnTo>
                <a:lnTo>
                  <a:pt x="2316" y="17352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6" name="Line 26"/>
          <p:cNvSpPr>
            <a:spLocks noChangeShapeType="1"/>
          </p:cNvSpPr>
          <p:nvPr/>
        </p:nvSpPr>
        <p:spPr bwMode="auto">
          <a:xfrm flipV="1">
            <a:off x="2627313" y="1412875"/>
            <a:ext cx="0" cy="1651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CL"/>
          </a:p>
        </p:txBody>
      </p:sp>
      <p:grpSp>
        <p:nvGrpSpPr>
          <p:cNvPr id="2" name="Group 89"/>
          <p:cNvGrpSpPr>
            <a:grpSpLocks/>
          </p:cNvGrpSpPr>
          <p:nvPr/>
        </p:nvGrpSpPr>
        <p:grpSpPr bwMode="auto">
          <a:xfrm>
            <a:off x="5289550" y="836613"/>
            <a:ext cx="3386138" cy="3257550"/>
            <a:chOff x="3107" y="380"/>
            <a:chExt cx="2133" cy="2052"/>
          </a:xfrm>
        </p:grpSpPr>
        <p:pic>
          <p:nvPicPr>
            <p:cNvPr id="1679393" name="Picture 33" descr="SKZ5506_48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326" y="747"/>
              <a:ext cx="1877" cy="1273"/>
            </a:xfrm>
            <a:prstGeom prst="rect">
              <a:avLst/>
            </a:prstGeom>
            <a:noFill/>
          </p:spPr>
        </p:pic>
        <p:sp>
          <p:nvSpPr>
            <p:cNvPr id="1679394" name="Line 34"/>
            <p:cNvSpPr>
              <a:spLocks noChangeAspect="1" noChangeShapeType="1"/>
            </p:cNvSpPr>
            <p:nvPr/>
          </p:nvSpPr>
          <p:spPr bwMode="auto">
            <a:xfrm>
              <a:off x="4567" y="1993"/>
              <a:ext cx="0" cy="319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1679395" name="Text Box 35"/>
            <p:cNvSpPr txBox="1">
              <a:spLocks noChangeAspect="1" noChangeArrowheads="1"/>
            </p:cNvSpPr>
            <p:nvPr/>
          </p:nvSpPr>
          <p:spPr bwMode="auto">
            <a:xfrm>
              <a:off x="3983" y="2321"/>
              <a:ext cx="63" cy="1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3600" tIns="3600" rIns="3600" bIns="3600">
              <a:spAutoFit/>
            </a:bodyPr>
            <a:lstStyle/>
            <a:p>
              <a:pPr algn="ctr" eaLnBrk="0" hangingPunct="0"/>
              <a:r>
                <a:rPr lang="de-DE" sz="1000">
                  <a:solidFill>
                    <a:schemeClr val="tx1"/>
                  </a:solidFill>
                </a:rPr>
                <a:t>H</a:t>
              </a:r>
            </a:p>
          </p:txBody>
        </p:sp>
        <p:sp>
          <p:nvSpPr>
            <p:cNvPr id="1679396" name="Text Box 36"/>
            <p:cNvSpPr txBox="1">
              <a:spLocks noChangeAspect="1" noChangeArrowheads="1"/>
            </p:cNvSpPr>
            <p:nvPr/>
          </p:nvSpPr>
          <p:spPr bwMode="auto">
            <a:xfrm>
              <a:off x="4023" y="2202"/>
              <a:ext cx="67" cy="1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3600" tIns="3600" rIns="3600" bIns="3600">
              <a:spAutoFit/>
            </a:bodyPr>
            <a:lstStyle/>
            <a:p>
              <a:pPr algn="ctr" eaLnBrk="0" hangingPunct="0"/>
              <a:r>
                <a:rPr lang="de-DE" sz="100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1679397" name="Text Box 37"/>
            <p:cNvSpPr txBox="1">
              <a:spLocks noChangeAspect="1" noChangeArrowheads="1"/>
            </p:cNvSpPr>
            <p:nvPr/>
          </p:nvSpPr>
          <p:spPr bwMode="auto">
            <a:xfrm>
              <a:off x="3742" y="2064"/>
              <a:ext cx="53" cy="1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3600" tIns="3600" rIns="3600" bIns="3600">
              <a:spAutoFit/>
            </a:bodyPr>
            <a:lstStyle/>
            <a:p>
              <a:pPr algn="ctr" eaLnBrk="0" hangingPunct="0"/>
              <a:r>
                <a:rPr lang="de-DE" sz="1000">
                  <a:solidFill>
                    <a:schemeClr val="tx1"/>
                  </a:solidFill>
                </a:rPr>
                <a:t>F</a:t>
              </a:r>
            </a:p>
          </p:txBody>
        </p:sp>
        <p:sp>
          <p:nvSpPr>
            <p:cNvPr id="1679398" name="Line 38"/>
            <p:cNvSpPr>
              <a:spLocks noChangeAspect="1" noChangeShapeType="1"/>
            </p:cNvSpPr>
            <p:nvPr/>
          </p:nvSpPr>
          <p:spPr bwMode="auto">
            <a:xfrm>
              <a:off x="4738" y="1846"/>
              <a:ext cx="0" cy="581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1679399" name="Line 39"/>
            <p:cNvSpPr>
              <a:spLocks noChangeAspect="1" noChangeShapeType="1"/>
            </p:cNvSpPr>
            <p:nvPr/>
          </p:nvSpPr>
          <p:spPr bwMode="auto">
            <a:xfrm>
              <a:off x="3338" y="2425"/>
              <a:ext cx="140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ffectLst/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1679400" name="Line 40"/>
            <p:cNvSpPr>
              <a:spLocks noChangeAspect="1" noChangeShapeType="1"/>
            </p:cNvSpPr>
            <p:nvPr/>
          </p:nvSpPr>
          <p:spPr bwMode="auto">
            <a:xfrm>
              <a:off x="3496" y="2306"/>
              <a:ext cx="107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ffectLst/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1679401" name="Line 41"/>
            <p:cNvSpPr>
              <a:spLocks noChangeAspect="1" noChangeShapeType="1"/>
            </p:cNvSpPr>
            <p:nvPr/>
          </p:nvSpPr>
          <p:spPr bwMode="auto">
            <a:xfrm>
              <a:off x="3502" y="2152"/>
              <a:ext cx="532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ffectLst/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1679402" name="Text Box 42"/>
            <p:cNvSpPr txBox="1">
              <a:spLocks noChangeAspect="1" noChangeArrowheads="1"/>
            </p:cNvSpPr>
            <p:nvPr/>
          </p:nvSpPr>
          <p:spPr bwMode="auto">
            <a:xfrm>
              <a:off x="3214" y="1415"/>
              <a:ext cx="56" cy="1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3600" tIns="3600" rIns="3600" bIns="3600">
              <a:spAutoFit/>
            </a:bodyPr>
            <a:lstStyle/>
            <a:p>
              <a:pPr algn="ctr" eaLnBrk="0" hangingPunct="0"/>
              <a:r>
                <a:rPr lang="de-DE" sz="1000">
                  <a:solidFill>
                    <a:schemeClr val="tx1"/>
                  </a:solidFill>
                </a:rPr>
                <a:t>K</a:t>
              </a:r>
            </a:p>
          </p:txBody>
        </p:sp>
        <p:sp>
          <p:nvSpPr>
            <p:cNvPr id="1679403" name="Text Box 43"/>
            <p:cNvSpPr txBox="1">
              <a:spLocks noChangeAspect="1" noChangeArrowheads="1"/>
            </p:cNvSpPr>
            <p:nvPr/>
          </p:nvSpPr>
          <p:spPr bwMode="auto">
            <a:xfrm>
              <a:off x="3107" y="1362"/>
              <a:ext cx="48" cy="1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3600" tIns="3600" rIns="3600" bIns="3600">
              <a:spAutoFit/>
            </a:bodyPr>
            <a:lstStyle/>
            <a:p>
              <a:pPr algn="ctr" eaLnBrk="0" hangingPunct="0"/>
              <a:r>
                <a:rPr lang="de-DE" sz="1000">
                  <a:solidFill>
                    <a:schemeClr val="tx1"/>
                  </a:solidFill>
                </a:rPr>
                <a:t>L</a:t>
              </a:r>
            </a:p>
          </p:txBody>
        </p:sp>
        <p:sp>
          <p:nvSpPr>
            <p:cNvPr id="1679404" name="Text Box 44"/>
            <p:cNvSpPr txBox="1">
              <a:spLocks noChangeAspect="1" noChangeArrowheads="1"/>
            </p:cNvSpPr>
            <p:nvPr/>
          </p:nvSpPr>
          <p:spPr bwMode="auto">
            <a:xfrm flipH="1">
              <a:off x="5147" y="1716"/>
              <a:ext cx="27" cy="1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3600" tIns="3600" rIns="3600" bIns="3600">
              <a:spAutoFit/>
            </a:bodyPr>
            <a:lstStyle/>
            <a:p>
              <a:pPr algn="ctr" eaLnBrk="0" hangingPunct="0"/>
              <a:r>
                <a:rPr lang="de-DE" sz="1000">
                  <a:solidFill>
                    <a:schemeClr val="tx1"/>
                  </a:solidFill>
                </a:rPr>
                <a:t>I</a:t>
              </a:r>
            </a:p>
          </p:txBody>
        </p:sp>
        <p:sp>
          <p:nvSpPr>
            <p:cNvPr id="1679405" name="Text Box 45"/>
            <p:cNvSpPr txBox="1">
              <a:spLocks noChangeAspect="1" noChangeArrowheads="1"/>
            </p:cNvSpPr>
            <p:nvPr/>
          </p:nvSpPr>
          <p:spPr bwMode="auto">
            <a:xfrm flipH="1">
              <a:off x="5138" y="1271"/>
              <a:ext cx="44" cy="1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3600" tIns="3600" rIns="3600" bIns="3600">
              <a:spAutoFit/>
            </a:bodyPr>
            <a:lstStyle/>
            <a:p>
              <a:pPr algn="ctr" eaLnBrk="0" hangingPunct="0"/>
              <a:r>
                <a:rPr lang="de-DE" sz="1000">
                  <a:solidFill>
                    <a:schemeClr val="tx1"/>
                  </a:solidFill>
                </a:rPr>
                <a:t>J</a:t>
              </a:r>
            </a:p>
          </p:txBody>
        </p:sp>
        <p:sp>
          <p:nvSpPr>
            <p:cNvPr id="1679406" name="Line 46"/>
            <p:cNvSpPr>
              <a:spLocks noChangeAspect="1" noChangeShapeType="1"/>
            </p:cNvSpPr>
            <p:nvPr/>
          </p:nvSpPr>
          <p:spPr bwMode="auto">
            <a:xfrm>
              <a:off x="4038" y="497"/>
              <a:ext cx="1081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ffectLst/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1679407" name="Line 47"/>
            <p:cNvSpPr>
              <a:spLocks noChangeAspect="1" noChangeShapeType="1"/>
            </p:cNvSpPr>
            <p:nvPr/>
          </p:nvSpPr>
          <p:spPr bwMode="auto">
            <a:xfrm>
              <a:off x="4038" y="652"/>
              <a:ext cx="1042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ffectLst/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1679408" name="Line 48"/>
            <p:cNvSpPr>
              <a:spLocks noChangeAspect="1" noChangeShapeType="1"/>
            </p:cNvSpPr>
            <p:nvPr/>
          </p:nvSpPr>
          <p:spPr bwMode="auto">
            <a:xfrm rot="-5400000">
              <a:off x="2718" y="1447"/>
              <a:ext cx="1122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ffectLst/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1679409" name="Line 49"/>
            <p:cNvSpPr>
              <a:spLocks noChangeAspect="1" noChangeShapeType="1"/>
            </p:cNvSpPr>
            <p:nvPr/>
          </p:nvSpPr>
          <p:spPr bwMode="auto">
            <a:xfrm rot="-5400000">
              <a:off x="4986" y="1313"/>
              <a:ext cx="439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ffectLst/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1679410" name="Line 50"/>
            <p:cNvSpPr>
              <a:spLocks noChangeAspect="1" noChangeShapeType="1"/>
            </p:cNvSpPr>
            <p:nvPr/>
          </p:nvSpPr>
          <p:spPr bwMode="auto">
            <a:xfrm rot="-5400000">
              <a:off x="4971" y="1772"/>
              <a:ext cx="469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ffectLst/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1679411" name="Line 51"/>
            <p:cNvSpPr>
              <a:spLocks noChangeShapeType="1"/>
            </p:cNvSpPr>
            <p:nvPr/>
          </p:nvSpPr>
          <p:spPr bwMode="auto">
            <a:xfrm>
              <a:off x="3272" y="885"/>
              <a:ext cx="544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1679412" name="Line 52"/>
            <p:cNvSpPr>
              <a:spLocks noChangeShapeType="1"/>
            </p:cNvSpPr>
            <p:nvPr/>
          </p:nvSpPr>
          <p:spPr bwMode="auto">
            <a:xfrm>
              <a:off x="5124" y="1090"/>
              <a:ext cx="92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1679413" name="Line 53"/>
            <p:cNvSpPr>
              <a:spLocks noChangeShapeType="1"/>
            </p:cNvSpPr>
            <p:nvPr/>
          </p:nvSpPr>
          <p:spPr bwMode="auto">
            <a:xfrm flipV="1">
              <a:off x="3499" y="1993"/>
              <a:ext cx="0" cy="32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1679414" name="Line 54"/>
            <p:cNvSpPr>
              <a:spLocks noChangeShapeType="1"/>
            </p:cNvSpPr>
            <p:nvPr/>
          </p:nvSpPr>
          <p:spPr bwMode="auto">
            <a:xfrm flipV="1">
              <a:off x="4036" y="1946"/>
              <a:ext cx="0" cy="21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1679415" name="Line 55"/>
            <p:cNvSpPr>
              <a:spLocks noChangeShapeType="1"/>
            </p:cNvSpPr>
            <p:nvPr/>
          </p:nvSpPr>
          <p:spPr bwMode="auto">
            <a:xfrm>
              <a:off x="3147" y="772"/>
              <a:ext cx="493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1679416" name="Line 56"/>
            <p:cNvSpPr>
              <a:spLocks noChangeShapeType="1"/>
            </p:cNvSpPr>
            <p:nvPr/>
          </p:nvSpPr>
          <p:spPr bwMode="auto">
            <a:xfrm flipV="1">
              <a:off x="4035" y="463"/>
              <a:ext cx="0" cy="311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1679417" name="Line 57"/>
            <p:cNvSpPr>
              <a:spLocks noChangeShapeType="1"/>
            </p:cNvSpPr>
            <p:nvPr/>
          </p:nvSpPr>
          <p:spPr bwMode="auto">
            <a:xfrm flipV="1">
              <a:off x="5079" y="525"/>
              <a:ext cx="0" cy="41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1679418" name="Line 58"/>
            <p:cNvSpPr>
              <a:spLocks noChangeShapeType="1"/>
            </p:cNvSpPr>
            <p:nvPr/>
          </p:nvSpPr>
          <p:spPr bwMode="auto">
            <a:xfrm flipV="1">
              <a:off x="5122" y="456"/>
              <a:ext cx="0" cy="63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1679419" name="Line 59"/>
            <p:cNvSpPr>
              <a:spLocks noChangeAspect="1" noChangeShapeType="1"/>
            </p:cNvSpPr>
            <p:nvPr/>
          </p:nvSpPr>
          <p:spPr bwMode="auto">
            <a:xfrm rot="-5400000">
              <a:off x="2546" y="1391"/>
              <a:ext cx="1234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ffectLst/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1679420" name="Line 60"/>
            <p:cNvSpPr>
              <a:spLocks noChangeShapeType="1"/>
            </p:cNvSpPr>
            <p:nvPr/>
          </p:nvSpPr>
          <p:spPr bwMode="auto">
            <a:xfrm flipV="1">
              <a:off x="3338" y="1846"/>
              <a:ext cx="0" cy="58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1679421" name="Line 61"/>
            <p:cNvSpPr>
              <a:spLocks noChangeShapeType="1"/>
            </p:cNvSpPr>
            <p:nvPr/>
          </p:nvSpPr>
          <p:spPr bwMode="auto">
            <a:xfrm>
              <a:off x="3122" y="2019"/>
              <a:ext cx="211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1679422" name="Line 62"/>
            <p:cNvSpPr>
              <a:spLocks noChangeShapeType="1"/>
            </p:cNvSpPr>
            <p:nvPr/>
          </p:nvSpPr>
          <p:spPr bwMode="auto">
            <a:xfrm>
              <a:off x="5107" y="1535"/>
              <a:ext cx="105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1679423" name="Text Box 63"/>
            <p:cNvSpPr txBox="1">
              <a:spLocks noChangeAspect="1" noChangeArrowheads="1"/>
            </p:cNvSpPr>
            <p:nvPr/>
          </p:nvSpPr>
          <p:spPr bwMode="auto">
            <a:xfrm>
              <a:off x="4551" y="380"/>
              <a:ext cx="87" cy="9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3600" tIns="3600" rIns="3600" bIns="3600">
              <a:spAutoFit/>
            </a:bodyPr>
            <a:lstStyle/>
            <a:p>
              <a:pPr algn="ctr" eaLnBrk="0" hangingPunct="0"/>
              <a:r>
                <a:rPr lang="de-DE" sz="900">
                  <a:solidFill>
                    <a:schemeClr val="tx1"/>
                  </a:solidFill>
                </a:rPr>
                <a:t>P</a:t>
              </a:r>
              <a:r>
                <a:rPr lang="de-DE" sz="900" baseline="-25000">
                  <a:solidFill>
                    <a:schemeClr val="tx1"/>
                  </a:solidFill>
                </a:rPr>
                <a:t>R</a:t>
              </a:r>
              <a:endParaRPr lang="de-DE" sz="900">
                <a:solidFill>
                  <a:schemeClr val="tx1"/>
                </a:solidFill>
              </a:endParaRPr>
            </a:p>
          </p:txBody>
        </p:sp>
        <p:sp>
          <p:nvSpPr>
            <p:cNvPr id="1679424" name="Text Box 64"/>
            <p:cNvSpPr txBox="1">
              <a:spLocks noChangeAspect="1" noChangeArrowheads="1"/>
            </p:cNvSpPr>
            <p:nvPr/>
          </p:nvSpPr>
          <p:spPr bwMode="auto">
            <a:xfrm>
              <a:off x="4538" y="558"/>
              <a:ext cx="52" cy="9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3600" tIns="3600" rIns="3600" bIns="3600">
              <a:spAutoFit/>
            </a:bodyPr>
            <a:lstStyle/>
            <a:p>
              <a:pPr algn="ctr" eaLnBrk="0" hangingPunct="0"/>
              <a:r>
                <a:rPr lang="de-DE" sz="900">
                  <a:solidFill>
                    <a:schemeClr val="tx1"/>
                  </a:solidFill>
                </a:rPr>
                <a:t>P</a:t>
              </a:r>
            </a:p>
          </p:txBody>
        </p:sp>
      </p:grpSp>
      <p:pic>
        <p:nvPicPr>
          <p:cNvPr id="1679425" name="Picture 6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73663" y="4160838"/>
            <a:ext cx="3944937" cy="2359025"/>
          </a:xfrm>
          <a:prstGeom prst="rect">
            <a:avLst/>
          </a:prstGeom>
          <a:solidFill>
            <a:srgbClr val="99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679375" name="Text Box 15"/>
          <p:cNvSpPr txBox="1">
            <a:spLocks noChangeAspect="1" noChangeArrowheads="1"/>
          </p:cNvSpPr>
          <p:nvPr/>
        </p:nvSpPr>
        <p:spPr bwMode="auto">
          <a:xfrm>
            <a:off x="1728788" y="966788"/>
            <a:ext cx="106362" cy="158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3600" tIns="3600" rIns="3600" bIns="3600">
            <a:spAutoFit/>
          </a:bodyPr>
          <a:lstStyle/>
          <a:p>
            <a:pPr algn="ctr" eaLnBrk="0" hangingPunct="0"/>
            <a:r>
              <a:rPr lang="de-DE" sz="1000">
                <a:solidFill>
                  <a:schemeClr val="tx1"/>
                </a:solidFill>
              </a:rPr>
              <a:t>O</a:t>
            </a:r>
          </a:p>
        </p:txBody>
      </p:sp>
      <p:grpSp>
        <p:nvGrpSpPr>
          <p:cNvPr id="3" name="Group 88"/>
          <p:cNvGrpSpPr>
            <a:grpSpLocks/>
          </p:cNvGrpSpPr>
          <p:nvPr/>
        </p:nvGrpSpPr>
        <p:grpSpPr bwMode="auto">
          <a:xfrm>
            <a:off x="611188" y="1100138"/>
            <a:ext cx="2312987" cy="3192462"/>
            <a:chOff x="385" y="527"/>
            <a:chExt cx="1457" cy="2011"/>
          </a:xfrm>
        </p:grpSpPr>
        <p:pic>
          <p:nvPicPr>
            <p:cNvPr id="1679362" name="Picture 2" descr="SKZ5506_49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555"/>
            <a:stretch>
              <a:fillRect/>
            </a:stretch>
          </p:blipFill>
          <p:spPr bwMode="auto">
            <a:xfrm>
              <a:off x="538" y="844"/>
              <a:ext cx="1267" cy="1253"/>
            </a:xfrm>
            <a:prstGeom prst="rect">
              <a:avLst/>
            </a:prstGeom>
            <a:noFill/>
          </p:spPr>
        </p:pic>
        <p:sp>
          <p:nvSpPr>
            <p:cNvPr id="1679363" name="Line 3"/>
            <p:cNvSpPr>
              <a:spLocks noChangeAspect="1" noChangeShapeType="1"/>
            </p:cNvSpPr>
            <p:nvPr/>
          </p:nvSpPr>
          <p:spPr bwMode="auto">
            <a:xfrm>
              <a:off x="529" y="1701"/>
              <a:ext cx="0" cy="407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1679364" name="Line 4"/>
            <p:cNvSpPr>
              <a:spLocks noChangeAspect="1" noChangeShapeType="1"/>
            </p:cNvSpPr>
            <p:nvPr/>
          </p:nvSpPr>
          <p:spPr bwMode="auto">
            <a:xfrm>
              <a:off x="1670" y="2098"/>
              <a:ext cx="0" cy="379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1679365" name="Line 5"/>
            <p:cNvSpPr>
              <a:spLocks noChangeAspect="1" noChangeShapeType="1"/>
            </p:cNvSpPr>
            <p:nvPr/>
          </p:nvSpPr>
          <p:spPr bwMode="auto">
            <a:xfrm>
              <a:off x="565" y="2100"/>
              <a:ext cx="0" cy="331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1679366" name="Line 6"/>
            <p:cNvSpPr>
              <a:spLocks noChangeAspect="1" noChangeShapeType="1"/>
            </p:cNvSpPr>
            <p:nvPr/>
          </p:nvSpPr>
          <p:spPr bwMode="auto">
            <a:xfrm>
              <a:off x="583" y="2431"/>
              <a:ext cx="1069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ffectLst/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1679367" name="Line 7"/>
            <p:cNvSpPr>
              <a:spLocks noChangeAspect="1" noChangeShapeType="1"/>
            </p:cNvSpPr>
            <p:nvPr/>
          </p:nvSpPr>
          <p:spPr bwMode="auto">
            <a:xfrm>
              <a:off x="1641" y="2094"/>
              <a:ext cx="0" cy="23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1679368" name="Text Box 8"/>
            <p:cNvSpPr txBox="1">
              <a:spLocks noChangeAspect="1" noChangeArrowheads="1"/>
            </p:cNvSpPr>
            <p:nvPr/>
          </p:nvSpPr>
          <p:spPr bwMode="auto">
            <a:xfrm>
              <a:off x="1519" y="2147"/>
              <a:ext cx="58" cy="1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3600" tIns="3600" rIns="3600" bIns="3600">
              <a:spAutoFit/>
            </a:bodyPr>
            <a:lstStyle/>
            <a:p>
              <a:pPr algn="ctr" eaLnBrk="0" hangingPunct="0"/>
              <a:r>
                <a:rPr lang="de-DE" sz="100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679369" name="Text Box 9"/>
            <p:cNvSpPr txBox="1">
              <a:spLocks noChangeAspect="1" noChangeArrowheads="1"/>
            </p:cNvSpPr>
            <p:nvPr/>
          </p:nvSpPr>
          <p:spPr bwMode="auto">
            <a:xfrm>
              <a:off x="1519" y="2280"/>
              <a:ext cx="58" cy="1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3600" tIns="3600" rIns="3600" bIns="3600">
              <a:spAutoFit/>
            </a:bodyPr>
            <a:lstStyle/>
            <a:p>
              <a:pPr algn="ctr" eaLnBrk="0" hangingPunct="0"/>
              <a:r>
                <a:rPr lang="de-DE" sz="100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1679370" name="Line 10"/>
            <p:cNvSpPr>
              <a:spLocks noChangeAspect="1" noChangeShapeType="1"/>
            </p:cNvSpPr>
            <p:nvPr/>
          </p:nvSpPr>
          <p:spPr bwMode="auto">
            <a:xfrm>
              <a:off x="1445" y="2105"/>
              <a:ext cx="0" cy="148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1679371" name="Line 11"/>
            <p:cNvSpPr>
              <a:spLocks noChangeAspect="1" noChangeShapeType="1"/>
            </p:cNvSpPr>
            <p:nvPr/>
          </p:nvSpPr>
          <p:spPr bwMode="auto">
            <a:xfrm>
              <a:off x="1413" y="2105"/>
              <a:ext cx="0" cy="271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1679372" name="Line 12"/>
            <p:cNvSpPr>
              <a:spLocks noChangeAspect="1" noChangeShapeType="1"/>
            </p:cNvSpPr>
            <p:nvPr/>
          </p:nvSpPr>
          <p:spPr bwMode="auto">
            <a:xfrm>
              <a:off x="1447" y="2250"/>
              <a:ext cx="192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ffectLst/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1679373" name="Line 13"/>
            <p:cNvSpPr>
              <a:spLocks noChangeAspect="1" noChangeShapeType="1"/>
            </p:cNvSpPr>
            <p:nvPr/>
          </p:nvSpPr>
          <p:spPr bwMode="auto">
            <a:xfrm>
              <a:off x="1418" y="2372"/>
              <a:ext cx="251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ffectLst/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1679374" name="Line 14"/>
            <p:cNvSpPr>
              <a:spLocks noChangeAspect="1" noChangeShapeType="1"/>
            </p:cNvSpPr>
            <p:nvPr/>
          </p:nvSpPr>
          <p:spPr bwMode="auto">
            <a:xfrm>
              <a:off x="538" y="2522"/>
              <a:ext cx="1132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ffectLst/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1679376" name="Text Box 16"/>
            <p:cNvSpPr txBox="1">
              <a:spLocks noChangeAspect="1" noChangeArrowheads="1"/>
            </p:cNvSpPr>
            <p:nvPr/>
          </p:nvSpPr>
          <p:spPr bwMode="auto">
            <a:xfrm>
              <a:off x="822" y="639"/>
              <a:ext cx="63" cy="1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3600" tIns="3600" rIns="3600" bIns="3600">
              <a:spAutoFit/>
            </a:bodyPr>
            <a:lstStyle/>
            <a:p>
              <a:pPr algn="ctr" eaLnBrk="0" hangingPunct="0"/>
              <a:r>
                <a:rPr lang="de-DE" sz="1000">
                  <a:solidFill>
                    <a:schemeClr val="tx1"/>
                  </a:solidFill>
                </a:rPr>
                <a:t>N</a:t>
              </a:r>
            </a:p>
          </p:txBody>
        </p:sp>
        <p:sp>
          <p:nvSpPr>
            <p:cNvPr id="1679377" name="Line 17"/>
            <p:cNvSpPr>
              <a:spLocks noChangeAspect="1" noChangeShapeType="1"/>
            </p:cNvSpPr>
            <p:nvPr/>
          </p:nvSpPr>
          <p:spPr bwMode="auto">
            <a:xfrm>
              <a:off x="626" y="733"/>
              <a:ext cx="472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ffectLst/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1679378" name="Line 18"/>
            <p:cNvSpPr>
              <a:spLocks noChangeAspect="1" noChangeShapeType="1"/>
            </p:cNvSpPr>
            <p:nvPr/>
          </p:nvSpPr>
          <p:spPr bwMode="auto">
            <a:xfrm>
              <a:off x="629" y="578"/>
              <a:ext cx="112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ffectLst/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1679379" name="Line 19"/>
            <p:cNvSpPr>
              <a:spLocks noChangeAspect="1" noChangeShapeType="1"/>
            </p:cNvSpPr>
            <p:nvPr/>
          </p:nvSpPr>
          <p:spPr bwMode="auto">
            <a:xfrm>
              <a:off x="1099" y="733"/>
              <a:ext cx="57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ffectLst/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1679380" name="Text Box 20"/>
            <p:cNvSpPr txBox="1">
              <a:spLocks noChangeAspect="1" noChangeArrowheads="1"/>
            </p:cNvSpPr>
            <p:nvPr/>
          </p:nvSpPr>
          <p:spPr bwMode="auto">
            <a:xfrm>
              <a:off x="393" y="1843"/>
              <a:ext cx="61" cy="1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3600" tIns="3600" rIns="3600" bIns="3600">
              <a:spAutoFit/>
            </a:bodyPr>
            <a:lstStyle/>
            <a:p>
              <a:pPr algn="ctr" eaLnBrk="0" hangingPunct="0"/>
              <a:r>
                <a:rPr lang="de-DE" sz="1000">
                  <a:solidFill>
                    <a:schemeClr val="tx1"/>
                  </a:solidFill>
                </a:rPr>
                <a:t>D</a:t>
              </a:r>
            </a:p>
          </p:txBody>
        </p:sp>
        <p:sp>
          <p:nvSpPr>
            <p:cNvPr id="1679381" name="Line 21"/>
            <p:cNvSpPr>
              <a:spLocks noChangeAspect="1" noChangeShapeType="1"/>
            </p:cNvSpPr>
            <p:nvPr/>
          </p:nvSpPr>
          <p:spPr bwMode="auto">
            <a:xfrm rot="-5400000">
              <a:off x="273" y="1893"/>
              <a:ext cx="377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ffectLst/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1679382" name="Line 22"/>
            <p:cNvSpPr>
              <a:spLocks noChangeAspect="1" noChangeShapeType="1"/>
            </p:cNvSpPr>
            <p:nvPr/>
          </p:nvSpPr>
          <p:spPr bwMode="auto">
            <a:xfrm rot="-5400000">
              <a:off x="901" y="2014"/>
              <a:ext cx="138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ffectLst/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1679383" name="Line 23"/>
            <p:cNvSpPr>
              <a:spLocks noChangeShapeType="1"/>
            </p:cNvSpPr>
            <p:nvPr/>
          </p:nvSpPr>
          <p:spPr bwMode="auto">
            <a:xfrm flipH="1">
              <a:off x="451" y="1701"/>
              <a:ext cx="111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1679384" name="Line 24"/>
            <p:cNvSpPr>
              <a:spLocks noChangeShapeType="1"/>
            </p:cNvSpPr>
            <p:nvPr/>
          </p:nvSpPr>
          <p:spPr bwMode="auto">
            <a:xfrm flipV="1">
              <a:off x="629" y="527"/>
              <a:ext cx="0" cy="50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1679385" name="Line 25"/>
            <p:cNvSpPr>
              <a:spLocks noChangeShapeType="1"/>
            </p:cNvSpPr>
            <p:nvPr/>
          </p:nvSpPr>
          <p:spPr bwMode="auto">
            <a:xfrm flipV="1">
              <a:off x="1102" y="685"/>
              <a:ext cx="0" cy="30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1679387" name="Text Box 27"/>
            <p:cNvSpPr txBox="1">
              <a:spLocks noChangeAspect="1" noChangeArrowheads="1"/>
            </p:cNvSpPr>
            <p:nvPr/>
          </p:nvSpPr>
          <p:spPr bwMode="auto">
            <a:xfrm>
              <a:off x="1009" y="1976"/>
              <a:ext cx="56" cy="1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3600" tIns="3600" rIns="3600" bIns="3600">
              <a:spAutoFit/>
            </a:bodyPr>
            <a:lstStyle/>
            <a:p>
              <a:pPr algn="ctr" eaLnBrk="0" hangingPunct="0"/>
              <a:r>
                <a:rPr lang="de-DE" sz="1000">
                  <a:solidFill>
                    <a:schemeClr val="tx1"/>
                  </a:solidFill>
                </a:rPr>
                <a:t>E</a:t>
              </a:r>
            </a:p>
          </p:txBody>
        </p:sp>
        <p:sp>
          <p:nvSpPr>
            <p:cNvPr id="1679388" name="Line 28"/>
            <p:cNvSpPr>
              <a:spLocks noChangeShapeType="1"/>
            </p:cNvSpPr>
            <p:nvPr/>
          </p:nvSpPr>
          <p:spPr bwMode="auto">
            <a:xfrm flipV="1">
              <a:off x="1753" y="542"/>
              <a:ext cx="0" cy="605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1679389" name="Line 29"/>
            <p:cNvSpPr>
              <a:spLocks noChangeShapeType="1"/>
            </p:cNvSpPr>
            <p:nvPr/>
          </p:nvSpPr>
          <p:spPr bwMode="auto">
            <a:xfrm>
              <a:off x="385" y="2094"/>
              <a:ext cx="145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1679390" name="Text Box 30"/>
            <p:cNvSpPr txBox="1">
              <a:spLocks noChangeAspect="1" noChangeArrowheads="1"/>
            </p:cNvSpPr>
            <p:nvPr/>
          </p:nvSpPr>
          <p:spPr bwMode="auto">
            <a:xfrm>
              <a:off x="1354" y="639"/>
              <a:ext cx="64" cy="9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3600" tIns="3600" rIns="3600" bIns="3600">
              <a:spAutoFit/>
            </a:bodyPr>
            <a:lstStyle/>
            <a:p>
              <a:pPr algn="ctr" eaLnBrk="0" hangingPunct="0"/>
              <a:r>
                <a:rPr lang="de-DE" sz="900">
                  <a:solidFill>
                    <a:schemeClr val="tx1"/>
                  </a:solidFill>
                </a:rPr>
                <a:t>M</a:t>
              </a:r>
            </a:p>
          </p:txBody>
        </p:sp>
        <p:sp>
          <p:nvSpPr>
            <p:cNvPr id="1679391" name="Text Box 31"/>
            <p:cNvSpPr txBox="1">
              <a:spLocks noChangeAspect="1" noChangeArrowheads="1"/>
            </p:cNvSpPr>
            <p:nvPr/>
          </p:nvSpPr>
          <p:spPr bwMode="auto">
            <a:xfrm>
              <a:off x="1069" y="2323"/>
              <a:ext cx="88" cy="9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3600" tIns="3600" rIns="3600" bIns="3600">
              <a:spAutoFit/>
            </a:bodyPr>
            <a:lstStyle/>
            <a:p>
              <a:pPr algn="ctr" eaLnBrk="0" hangingPunct="0"/>
              <a:r>
                <a:rPr lang="de-DE" sz="900">
                  <a:solidFill>
                    <a:schemeClr val="tx1"/>
                  </a:solidFill>
                </a:rPr>
                <a:t>C</a:t>
              </a:r>
              <a:r>
                <a:rPr lang="de-DE" sz="900" baseline="-25000">
                  <a:solidFill>
                    <a:schemeClr val="tx1"/>
                  </a:solidFill>
                </a:rPr>
                <a:t>A</a:t>
              </a:r>
              <a:endParaRPr lang="de-DE" sz="900">
                <a:solidFill>
                  <a:schemeClr val="tx1"/>
                </a:solidFill>
              </a:endParaRPr>
            </a:p>
          </p:txBody>
        </p:sp>
        <p:sp>
          <p:nvSpPr>
            <p:cNvPr id="1679392" name="Text Box 32"/>
            <p:cNvSpPr txBox="1">
              <a:spLocks noChangeAspect="1" noChangeArrowheads="1"/>
            </p:cNvSpPr>
            <p:nvPr/>
          </p:nvSpPr>
          <p:spPr bwMode="auto">
            <a:xfrm>
              <a:off x="1042" y="2448"/>
              <a:ext cx="88" cy="9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3600" tIns="3600" rIns="3600" bIns="3600">
              <a:spAutoFit/>
            </a:bodyPr>
            <a:lstStyle/>
            <a:p>
              <a:pPr algn="ctr" eaLnBrk="0" hangingPunct="0"/>
              <a:r>
                <a:rPr lang="de-DE" sz="900">
                  <a:solidFill>
                    <a:schemeClr val="tx1"/>
                  </a:solidFill>
                </a:rPr>
                <a:t>C</a:t>
              </a:r>
              <a:r>
                <a:rPr lang="de-DE" sz="900" baseline="-25000">
                  <a:solidFill>
                    <a:schemeClr val="tx1"/>
                  </a:solidFill>
                </a:rPr>
                <a:t>B</a:t>
              </a:r>
              <a:endParaRPr lang="de-DE" sz="900">
                <a:solidFill>
                  <a:schemeClr val="tx1"/>
                </a:solidFill>
              </a:endParaRPr>
            </a:p>
          </p:txBody>
        </p:sp>
        <p:sp>
          <p:nvSpPr>
            <p:cNvPr id="1679426" name="Line 66"/>
            <p:cNvSpPr>
              <a:spLocks noChangeAspect="1" noChangeShapeType="1"/>
            </p:cNvSpPr>
            <p:nvPr/>
          </p:nvSpPr>
          <p:spPr bwMode="auto">
            <a:xfrm>
              <a:off x="529" y="2101"/>
              <a:ext cx="0" cy="3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L"/>
            </a:p>
          </p:txBody>
        </p:sp>
      </p:grpSp>
      <p:graphicFrame>
        <p:nvGraphicFramePr>
          <p:cNvPr id="1679428" name="Group 68"/>
          <p:cNvGraphicFramePr>
            <a:graphicFrameLocks noGrp="1"/>
          </p:cNvGraphicFramePr>
          <p:nvPr/>
        </p:nvGraphicFramePr>
        <p:xfrm>
          <a:off x="25400" y="4451350"/>
          <a:ext cx="5038725" cy="1930402"/>
        </p:xfrm>
        <a:graphic>
          <a:graphicData uri="http://schemas.openxmlformats.org/drawingml/2006/table">
            <a:tbl>
              <a:tblPr/>
              <a:tblGrid>
                <a:gridCol w="3640138"/>
                <a:gridCol w="1398587"/>
              </a:tblGrid>
              <a:tr h="385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110" charset="-128"/>
                        </a:rPr>
                        <a:t>Ancho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110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110" charset="-128"/>
                        </a:rPr>
                        <a:t>7.95 mts.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11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</a:tr>
              <a:tr h="385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110" charset="-128"/>
                        </a:rPr>
                        <a:t>Alto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110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110" charset="-128"/>
                        </a:rPr>
                        <a:t>8.61 mts.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11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110" charset="-128"/>
                        </a:rPr>
                        <a:t>Largo sin equipo hid. ½ H + P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110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110" charset="-128"/>
                        </a:rPr>
                        <a:t>12.12 mts.    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11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</a:tr>
              <a:tr h="385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110" charset="-128"/>
                        </a:rPr>
                        <a:t>Largo de Mango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110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110" charset="-128"/>
                        </a:rPr>
                        <a:t>5.60 mts.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11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</a:tr>
              <a:tr h="385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110" charset="-128"/>
                        </a:rPr>
                        <a:t>Largo de pluma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110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110" charset="-128"/>
                        </a:rPr>
                        <a:t>7.60 mts.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11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</a:tr>
            </a:tbl>
          </a:graphicData>
        </a:graphic>
      </p:graphicFrame>
      <p:sp>
        <p:nvSpPr>
          <p:cNvPr id="1679450" name="Rectangle 90"/>
          <p:cNvSpPr>
            <a:spLocks noChangeArrowheads="1"/>
          </p:cNvSpPr>
          <p:nvPr/>
        </p:nvSpPr>
        <p:spPr bwMode="auto">
          <a:xfrm>
            <a:off x="0" y="4445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0000" tIns="0" rIns="180000" bIns="0" anchor="ctr"/>
          <a:lstStyle/>
          <a:p>
            <a:pPr>
              <a:lnSpc>
                <a:spcPct val="80000"/>
              </a:lnSpc>
            </a:pPr>
            <a:r>
              <a:rPr lang="es-ES" sz="3200" b="1"/>
              <a:t>Dimensiones básicas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81558" name="Group 150"/>
          <p:cNvGraphicFramePr>
            <a:graphicFrameLocks noGrp="1"/>
          </p:cNvGraphicFramePr>
          <p:nvPr>
            <p:ph/>
          </p:nvPr>
        </p:nvGraphicFramePr>
        <p:xfrm>
          <a:off x="323850" y="1125538"/>
          <a:ext cx="7391400" cy="4992690"/>
        </p:xfrm>
        <a:graphic>
          <a:graphicData uri="http://schemas.openxmlformats.org/drawingml/2006/table">
            <a:tbl>
              <a:tblPr/>
              <a:tblGrid>
                <a:gridCol w="3994150"/>
                <a:gridCol w="722313"/>
                <a:gridCol w="2674937"/>
              </a:tblGrid>
              <a:tr h="671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endParaRPr kumimoji="0" 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110" charset="-128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endParaRPr kumimoji="0" 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110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110" charset="-128"/>
                          <a:cs typeface="Arial" pitchFamily="34" charset="0"/>
                        </a:rPr>
                        <a:t>PC 5500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11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</a:tr>
              <a:tr h="631825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110" charset="-128"/>
                          <a:cs typeface="Arial" pitchFamily="34" charset="0"/>
                        </a:rPr>
                        <a:t>Motor Diesel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110" charset="-128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110" charset="-128"/>
                        </a:rPr>
                        <a:t>Mod.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110" charset="-128"/>
                          <a:cs typeface="Arial" pitchFamily="34" charset="0"/>
                        </a:rPr>
                        <a:t>Cummins KTTA -38 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11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110" charset="-128"/>
                          <a:cs typeface="Arial" pitchFamily="34" charset="0"/>
                        </a:rPr>
                        <a:t>Potencia Maxima RPM@1800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110" charset="-128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110" charset="-128"/>
                          <a:cs typeface="Arial" pitchFamily="34" charset="0"/>
                        </a:rPr>
                        <a:t>HP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11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110" charset="-128"/>
                          <a:cs typeface="Arial" pitchFamily="34" charset="0"/>
                        </a:rPr>
                        <a:t>2520  KW1880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11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</a:tr>
              <a:tr h="60801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110" charset="-128"/>
                          <a:cs typeface="Arial" pitchFamily="34" charset="0"/>
                        </a:rPr>
                        <a:t>Caudal de bombas (total) 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110" charset="-128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110" charset="-128"/>
                        </a:rPr>
                        <a:t>L/M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110" charset="-128"/>
                          <a:cs typeface="Arial" pitchFamily="34" charset="0"/>
                        </a:rPr>
                        <a:t>6x700 = 4200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11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110" charset="-128"/>
                          <a:cs typeface="Arial" pitchFamily="34" charset="0"/>
                        </a:rPr>
                        <a:t>Capacidad del balde SAE 2:1 heaped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110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110" charset="-128"/>
                          <a:cs typeface="Arial" pitchFamily="34" charset="0"/>
                        </a:rPr>
                        <a:t>CU.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110" charset="-128"/>
                          <a:cs typeface="Arial" pitchFamily="34" charset="0"/>
                        </a:rPr>
                        <a:t>28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11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</a:tr>
              <a:tr h="59213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110" charset="-128"/>
                          <a:cs typeface="Arial" pitchFamily="34" charset="0"/>
                        </a:rPr>
                        <a:t>Fuerza de penetración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110" charset="-128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110" charset="-128"/>
                          <a:cs typeface="Arial" pitchFamily="34" charset="0"/>
                        </a:rPr>
                        <a:t>kN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11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110" charset="-128"/>
                          <a:cs typeface="Arial" pitchFamily="34" charset="0"/>
                        </a:rPr>
                        <a:t>1870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11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</a:tr>
              <a:tr h="61118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110" charset="-128"/>
                          <a:cs typeface="Arial" pitchFamily="34" charset="0"/>
                        </a:rPr>
                        <a:t>Fuerza de desprendimiento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110" charset="-128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110" charset="-128"/>
                          <a:cs typeface="Arial" pitchFamily="34" charset="0"/>
                        </a:rPr>
                        <a:t>kN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11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110" charset="-128"/>
                          <a:cs typeface="Arial" pitchFamily="34" charset="0"/>
                        </a:rPr>
                        <a:t>1865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11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</a:tr>
              <a:tr h="60642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110" charset="-128"/>
                          <a:cs typeface="Arial" pitchFamily="34" charset="0"/>
                        </a:rPr>
                        <a:t>Peso de operación del equipo 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110" charset="-128"/>
                        </a:rPr>
                        <a:t>Ton.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110" charset="-128"/>
                        </a:rPr>
                        <a:t>527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</a:tr>
            </a:tbl>
          </a:graphicData>
        </a:graphic>
      </p:graphicFrame>
      <p:sp>
        <p:nvSpPr>
          <p:cNvPr id="1681461" name="Rectangle 53"/>
          <p:cNvSpPr>
            <a:spLocks noChangeArrowheads="1"/>
          </p:cNvSpPr>
          <p:nvPr/>
        </p:nvSpPr>
        <p:spPr bwMode="auto">
          <a:xfrm>
            <a:off x="104808" y="233346"/>
            <a:ext cx="91821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0000" tIns="0" rIns="180000" bIns="0" anchor="ctr"/>
          <a:lstStyle/>
          <a:p>
            <a:pPr>
              <a:lnSpc>
                <a:spcPct val="80000"/>
              </a:lnSpc>
            </a:pPr>
            <a:r>
              <a:rPr lang="es-ES" sz="3200" b="1" dirty="0"/>
              <a:t>Características principales (Diesel)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83459" name="Group 3"/>
          <p:cNvGraphicFramePr>
            <a:graphicFrameLocks noGrp="1"/>
          </p:cNvGraphicFramePr>
          <p:nvPr/>
        </p:nvGraphicFramePr>
        <p:xfrm>
          <a:off x="179388" y="1484313"/>
          <a:ext cx="8820150" cy="4752978"/>
        </p:xfrm>
        <a:graphic>
          <a:graphicData uri="http://schemas.openxmlformats.org/drawingml/2006/table">
            <a:tbl>
              <a:tblPr/>
              <a:tblGrid>
                <a:gridCol w="6472237"/>
                <a:gridCol w="2347913"/>
              </a:tblGrid>
              <a:tr h="471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110" charset="-128"/>
                        </a:rPr>
                        <a:t>Carter del motor (diesel)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110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110" charset="-128"/>
                        </a:rPr>
                        <a:t>2 x 190 lts.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11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</a:tr>
              <a:tr h="474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110" charset="-128"/>
                        </a:rPr>
                        <a:t>Centinel (diesel)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110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110" charset="-128"/>
                        </a:rPr>
                        <a:t>2 x 425 lts.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11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</a:tr>
              <a:tr h="469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110" charset="-128"/>
                        </a:rPr>
                        <a:t>Refrigerante (diesel)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110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110" charset="-128"/>
                        </a:rPr>
                        <a:t>2 x 360 lts.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11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110" charset="-128"/>
                        </a:rPr>
                        <a:t>Combustible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110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110" charset="-128"/>
                        </a:rPr>
                        <a:t>10300 lts.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11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</a:tr>
              <a:tr h="473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110" charset="-128"/>
                        </a:rPr>
                        <a:t>Estanque hidraulico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110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110" charset="-128"/>
                        </a:rPr>
                        <a:t>3800 lts.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11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</a:tr>
              <a:tr h="473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110" charset="-128"/>
                        </a:rPr>
                        <a:t>Capacidad total sistema hidraulico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110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110" charset="-128"/>
                        </a:rPr>
                        <a:t>6000 lts.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11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</a:tr>
              <a:tr h="471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110" charset="-128"/>
                        </a:rPr>
                        <a:t>Propulsión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110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110" charset="-128"/>
                        </a:rPr>
                        <a:t>2 x 120 lts.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11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</a:tr>
              <a:tr h="473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110" charset="-128"/>
                        </a:rPr>
                        <a:t>Motores de giro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110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110" charset="-128"/>
                        </a:rPr>
                        <a:t>2 x 120 lts.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11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</a:tr>
              <a:tr h="471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110" charset="-128"/>
                        </a:rPr>
                        <a:t>PTO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110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110" charset="-128"/>
                        </a:rPr>
                        <a:t>2 x 95 lts.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11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</a:tr>
              <a:tr h="471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110" charset="-128"/>
                        </a:rPr>
                        <a:t>Estanques de grasa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110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110" charset="-128"/>
                        </a:rPr>
                        <a:t>2 x 270 kilos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11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</a:tr>
            </a:tbl>
          </a:graphicData>
        </a:graphic>
      </p:graphicFrame>
      <p:sp>
        <p:nvSpPr>
          <p:cNvPr id="1683494" name="Rectangle 38"/>
          <p:cNvSpPr>
            <a:spLocks noChangeArrowheads="1"/>
          </p:cNvSpPr>
          <p:nvPr/>
        </p:nvSpPr>
        <p:spPr bwMode="auto">
          <a:xfrm>
            <a:off x="142908" y="233346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0000" tIns="0" rIns="180000" bIns="0" anchor="ctr"/>
          <a:lstStyle/>
          <a:p>
            <a:pPr>
              <a:lnSpc>
                <a:spcPct val="80000"/>
              </a:lnSpc>
            </a:pPr>
            <a:r>
              <a:rPr lang="es-ES" sz="3200" b="1" dirty="0"/>
              <a:t>Capacidades de fluidos (Diesel y </a:t>
            </a:r>
            <a:r>
              <a:rPr lang="es-ES" sz="3200" b="1" dirty="0" err="1"/>
              <a:t>Eléc</a:t>
            </a:r>
            <a:r>
              <a:rPr lang="es-ES" sz="3200" b="1" dirty="0"/>
              <a:t>.)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6530" name="Picture 2" descr="15017_1stday_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1557338"/>
            <a:ext cx="6661150" cy="4397375"/>
          </a:xfrm>
          <a:prstGeom prst="rect">
            <a:avLst/>
          </a:prstGeom>
          <a:solidFill>
            <a:srgbClr val="FF9900"/>
          </a:solidFill>
          <a:ln w="1905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686531" name="Text Box 3"/>
          <p:cNvSpPr txBox="1">
            <a:spLocks noChangeArrowheads="1"/>
          </p:cNvSpPr>
          <p:nvPr/>
        </p:nvSpPr>
        <p:spPr bwMode="auto">
          <a:xfrm>
            <a:off x="323850" y="6108700"/>
            <a:ext cx="3024188" cy="415925"/>
          </a:xfrm>
          <a:prstGeom prst="rect">
            <a:avLst/>
          </a:prstGeom>
          <a:noFill/>
          <a:ln w="9525" algn="ctr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s-ES" sz="2400">
                <a:solidFill>
                  <a:srgbClr val="333399"/>
                </a:solidFill>
              </a:rPr>
              <a:t>Bastidor de orugas</a:t>
            </a:r>
          </a:p>
        </p:txBody>
      </p:sp>
      <p:sp>
        <p:nvSpPr>
          <p:cNvPr id="1686533" name="Line 5"/>
          <p:cNvSpPr>
            <a:spLocks noChangeShapeType="1"/>
          </p:cNvSpPr>
          <p:nvPr/>
        </p:nvSpPr>
        <p:spPr bwMode="auto">
          <a:xfrm flipV="1">
            <a:off x="2195513" y="5300663"/>
            <a:ext cx="2417762" cy="865187"/>
          </a:xfrm>
          <a:prstGeom prst="line">
            <a:avLst/>
          </a:prstGeom>
          <a:noFill/>
          <a:ln w="28575">
            <a:solidFill>
              <a:srgbClr val="F10F1F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686536" name="Text Box 8"/>
          <p:cNvSpPr txBox="1">
            <a:spLocks noChangeArrowheads="1"/>
          </p:cNvSpPr>
          <p:nvPr/>
        </p:nvSpPr>
        <p:spPr bwMode="auto">
          <a:xfrm>
            <a:off x="179388" y="642918"/>
            <a:ext cx="2592387" cy="735033"/>
          </a:xfrm>
          <a:prstGeom prst="rect">
            <a:avLst/>
          </a:prstGeom>
          <a:noFill/>
          <a:ln w="9525" algn="ctr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s-MX" sz="2400" dirty="0">
                <a:solidFill>
                  <a:srgbClr val="333399"/>
                </a:solidFill>
              </a:rPr>
              <a:t>Equipo de trabajo </a:t>
            </a:r>
            <a:endParaRPr lang="es-ES" sz="2400" dirty="0">
              <a:solidFill>
                <a:srgbClr val="333399"/>
              </a:solidFill>
            </a:endParaRPr>
          </a:p>
        </p:txBody>
      </p:sp>
      <p:sp>
        <p:nvSpPr>
          <p:cNvPr id="1686537" name="Line 9"/>
          <p:cNvSpPr>
            <a:spLocks noChangeShapeType="1"/>
          </p:cNvSpPr>
          <p:nvPr/>
        </p:nvSpPr>
        <p:spPr bwMode="auto">
          <a:xfrm>
            <a:off x="1979613" y="1341438"/>
            <a:ext cx="1008062" cy="1079500"/>
          </a:xfrm>
          <a:prstGeom prst="line">
            <a:avLst/>
          </a:prstGeom>
          <a:noFill/>
          <a:ln w="28575">
            <a:solidFill>
              <a:srgbClr val="F10F1F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686538" name="Text Box 10"/>
          <p:cNvSpPr txBox="1">
            <a:spLocks noChangeArrowheads="1"/>
          </p:cNvSpPr>
          <p:nvPr/>
        </p:nvSpPr>
        <p:spPr bwMode="auto">
          <a:xfrm>
            <a:off x="6084888" y="981075"/>
            <a:ext cx="2808287" cy="415925"/>
          </a:xfrm>
          <a:prstGeom prst="rect">
            <a:avLst/>
          </a:prstGeom>
          <a:noFill/>
          <a:ln w="9525" algn="ctr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s-MX" sz="2400" dirty="0" smtClean="0">
                <a:solidFill>
                  <a:srgbClr val="333399"/>
                </a:solidFill>
              </a:rPr>
              <a:t>Estructura</a:t>
            </a:r>
            <a:endParaRPr lang="es-ES" sz="2400" dirty="0">
              <a:solidFill>
                <a:srgbClr val="333399"/>
              </a:solidFill>
            </a:endParaRPr>
          </a:p>
        </p:txBody>
      </p:sp>
      <p:sp>
        <p:nvSpPr>
          <p:cNvPr id="1686539" name="Line 11"/>
          <p:cNvSpPr>
            <a:spLocks noChangeShapeType="1"/>
          </p:cNvSpPr>
          <p:nvPr/>
        </p:nvSpPr>
        <p:spPr bwMode="auto">
          <a:xfrm flipH="1">
            <a:off x="6080125" y="1341438"/>
            <a:ext cx="868363" cy="2420937"/>
          </a:xfrm>
          <a:prstGeom prst="line">
            <a:avLst/>
          </a:prstGeom>
          <a:noFill/>
          <a:ln w="28575">
            <a:solidFill>
              <a:srgbClr val="F10F1F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686541" name="Rectangle 13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0000" tIns="0" rIns="180000" bIns="0" anchor="ctr"/>
          <a:lstStyle/>
          <a:p>
            <a:pPr>
              <a:lnSpc>
                <a:spcPct val="80000"/>
              </a:lnSpc>
            </a:pPr>
            <a:r>
              <a:rPr lang="es-ES" sz="3200" b="1"/>
              <a:t>Componentes principales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oticario">
  <a:themeElements>
    <a:clrScheme name="Chincheta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Boticario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oticari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9767</TotalTime>
  <Words>1218</Words>
  <Application>Microsoft Office PowerPoint</Application>
  <PresentationFormat>Presentación en pantalla (4:3)</PresentationFormat>
  <Paragraphs>365</Paragraphs>
  <Slides>55</Slides>
  <Notes>26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55</vt:i4>
      </vt:variant>
    </vt:vector>
  </HeadingPairs>
  <TitlesOfParts>
    <vt:vector size="57" baseType="lpstr">
      <vt:lpstr>Boticario</vt:lpstr>
      <vt:lpstr>Photo Editor Photo</vt:lpstr>
      <vt:lpstr>METODOS DE EXPLOTACION II UNIDAD iII: procesos de OPERACIÓN Y MANTENIMIENTO</vt:lpstr>
      <vt:lpstr>Presentación de PowerPoint</vt:lpstr>
      <vt:lpstr>Operación y Mantención Excavadora PC5500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SEGURIDAD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Inspección pre operacional</vt:lpstr>
      <vt:lpstr>Presentación de PowerPoint</vt:lpstr>
      <vt:lpstr>Presentación de PowerPoint</vt:lpstr>
      <vt:lpstr> Posicionamiento de camiones respecto a la pala</vt:lpstr>
      <vt:lpstr>Área de giro </vt:lpstr>
      <vt:lpstr>Presentación de PowerPoint</vt:lpstr>
      <vt:lpstr>Presentación de PowerPoint</vt:lpstr>
      <vt:lpstr>Limpieza de áreas o remate de bancos</vt:lpstr>
      <vt:lpstr>Interacción con otros equipos</vt:lpstr>
      <vt:lpstr>Presentación de PowerPoint</vt:lpstr>
      <vt:lpstr>Presentación de PowerPoint</vt:lpstr>
      <vt:lpstr>Estiba de carga correcta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Descripción del  sistema de explotación a rajo abierto</dc:title>
  <dc:creator>Ximena Vargas</dc:creator>
  <cp:lastModifiedBy>Belmonte Lerma Mauricio  (Codelco-Andina)</cp:lastModifiedBy>
  <cp:revision>695</cp:revision>
  <dcterms:created xsi:type="dcterms:W3CDTF">2013-08-19T00:58:35Z</dcterms:created>
  <dcterms:modified xsi:type="dcterms:W3CDTF">2015-12-17T11:52:01Z</dcterms:modified>
</cp:coreProperties>
</file>